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775" r:id="rId2"/>
    <p:sldId id="1003" r:id="rId3"/>
    <p:sldId id="1060" r:id="rId4"/>
    <p:sldId id="1062" r:id="rId5"/>
    <p:sldId id="1063" r:id="rId6"/>
    <p:sldId id="1064" r:id="rId7"/>
    <p:sldId id="943" r:id="rId8"/>
    <p:sldId id="1066" r:id="rId9"/>
    <p:sldId id="920" r:id="rId10"/>
  </p:sldIdLst>
  <p:sldSz cx="12192000" cy="6858000"/>
  <p:notesSz cx="6858000" cy="9144000"/>
  <p:custShowLst>
    <p:custShow name="自定义放映 1" id="0">
      <p:sldLst>
        <p:sld r:id="rId2"/>
      </p:sldLst>
    </p:custShow>
  </p:custShow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28">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0000"/>
    <a:srgbClr val="00CC99"/>
    <a:srgbClr val="FF9900"/>
    <a:srgbClr val="FF6600"/>
    <a:srgbClr val="7A8C38"/>
    <a:srgbClr val="A35C21"/>
    <a:srgbClr val="8749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4"/>
    <p:restoredTop sz="95359"/>
  </p:normalViewPr>
  <p:slideViewPr>
    <p:cSldViewPr snapToGrid="0" showGuides="1">
      <p:cViewPr varScale="1">
        <p:scale>
          <a:sx n="68" d="100"/>
          <a:sy n="68" d="100"/>
        </p:scale>
        <p:origin x="798" y="60"/>
      </p:cViewPr>
      <p:guideLst>
        <p:guide orient="horz" pos="2328"/>
        <p:guide pos="3831"/>
      </p:guideLst>
    </p:cSldViewPr>
  </p:slideViewPr>
  <p:notesTextViewPr>
    <p:cViewPr>
      <p:scale>
        <a:sx n="3" d="2"/>
        <a:sy n="3" d="2"/>
      </p:scale>
      <p:origin x="0" y="0"/>
    </p:cViewPr>
  </p:notesTextViewPr>
  <p:sorterViewPr showFormatting="0">
    <p:cViewPr>
      <p:scale>
        <a:sx n="100" d="100"/>
        <a:sy n="100" d="100"/>
      </p:scale>
      <p:origin x="0" y="-1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p:nvPr>
        </p:nvSpPr>
        <p:spPr bwMode="auto">
          <a:xfrm>
            <a:off x="0" y="0"/>
            <a:ext cx="2970213"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1" name="Date Placeholder 2"/>
          <p:cNvSpPr>
            <a:spLocks noGrp="1" noChangeArrowheads="1"/>
          </p:cNvSpPr>
          <p:nvPr>
            <p:ph type="dt" idx="1"/>
          </p:nvPr>
        </p:nvSpPr>
        <p:spPr bwMode="auto">
          <a:xfrm>
            <a:off x="3883025" y="0"/>
            <a:ext cx="2973388"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2816A72-2850-4AA4-84CC-B0E30A69E204}" type="datetimeFigureOut">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9/16/2021</a:t>
            </a:fld>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8" name="Slide Image Placeholder 3"/>
          <p:cNvSpPr>
            <a:spLocks noGrp="1" noRot="1" noChangeAspect="1"/>
          </p:cNvSpPr>
          <p:nvPr>
            <p:ph type="sldImg" idx="2"/>
          </p:nvPr>
        </p:nvSpPr>
        <p:spPr>
          <a:xfrm>
            <a:off x="685800" y="1143000"/>
            <a:ext cx="5486400" cy="3086100"/>
          </a:xfrm>
          <a:prstGeom prst="rect">
            <a:avLst/>
          </a:prstGeom>
          <a:noFill/>
          <a:ln w="9525">
            <a:noFill/>
          </a:ln>
        </p:spPr>
      </p:sp>
      <p:sp>
        <p:nvSpPr>
          <p:cNvPr id="2053" name="Notes Placeholder 4"/>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Fifth level</a:t>
            </a:r>
          </a:p>
        </p:txBody>
      </p:sp>
      <p:sp>
        <p:nvSpPr>
          <p:cNvPr id="2054" name="Footer Placeholder 5"/>
          <p:cNvSpPr>
            <a:spLocks noGrp="1" noChangeArrowheads="1"/>
          </p:cNvSpPr>
          <p:nvPr>
            <p:ph type="ftr" sz="quarter" idx="4"/>
          </p:nvPr>
        </p:nvSpPr>
        <p:spPr bwMode="auto">
          <a:xfrm>
            <a:off x="0" y="8685213"/>
            <a:ext cx="2970213"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5" name="Slide Number Placeholder 6"/>
          <p:cNvSpPr>
            <a:spLocks noGrp="1" noChangeArrowheads="1"/>
          </p:cNvSpPr>
          <p:nvPr>
            <p:ph type="sldNum" sz="quarter" idx="5"/>
          </p:nvPr>
        </p:nvSpPr>
        <p:spPr bwMode="auto">
          <a:xfrm>
            <a:off x="3883025" y="8685213"/>
            <a:ext cx="2973388"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latin typeface="Calibri" panose="020F0502020204030204" pitchFamily="34" charset="0"/>
              </a:rPr>
              <a:t>‹#›</a:t>
            </a:fld>
            <a:endParaRPr lang="en-US" altLang="zh-CN" sz="1200" dirty="0">
              <a:latin typeface="Calibri" panose="020F0502020204030204" pitchFamily="34" charset="0"/>
            </a:endParaRPr>
          </a:p>
        </p:txBody>
      </p:sp>
    </p:spTree>
    <p:extLst>
      <p:ext uri="{BB962C8B-B14F-4D97-AF65-F5344CB8AC3E}">
        <p14:creationId xmlns:p14="http://schemas.microsoft.com/office/powerpoint/2010/main" val="406643441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p:txBody>
          <a:bodyPr wrap="square" lIns="91440" tIns="45720" rIns="91440" bIns="45720" anchor="ctr" anchorCtr="0"/>
          <a:lstStyle/>
          <a:p>
            <a:pPr lvl="0"/>
            <a:endParaRPr lang="zh-CN" altLang="en-US" dirty="0"/>
          </a:p>
        </p:txBody>
      </p:sp>
      <p:sp>
        <p:nvSpPr>
          <p:cNvPr id="4100" name="灯片编号占位符 3"/>
          <p:cNvSpPr txBox="1">
            <a:spLocks noGrp="1"/>
          </p:cNvSpPr>
          <p:nvPr>
            <p:ph type="sldNum" sz="quarter"/>
          </p:nvPr>
        </p:nvSpPr>
        <p:spPr>
          <a:xfrm>
            <a:off x="3883025" y="8685213"/>
            <a:ext cx="2973388" cy="458787"/>
          </a:xfrm>
          <a:prstGeom prst="rect">
            <a:avLst/>
          </a:prstGeom>
          <a:noFill/>
          <a:ln w="9525">
            <a:noFill/>
          </a:ln>
        </p:spPr>
        <p:txBody>
          <a:bodyPr anchor="b" anchorCtr="0"/>
          <a:lstStyle/>
          <a:p>
            <a:pPr lvl="0" algn="r" eaLnBrk="1" hangingPunct="1"/>
            <a:fld id="{9A0DB2DC-4C9A-4742-B13C-FB6460FD3503}" type="slidenum">
              <a:rPr lang="en-US" altLang="zh-CN" sz="1200" dirty="0">
                <a:latin typeface="Calibri" panose="020F0502020204030204" pitchFamily="34" charset="0"/>
              </a:rPr>
              <a:t>2</a:t>
            </a:fld>
            <a:endParaRPr lang="en-US" altLang="zh-CN"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p:txBody>
          <a:bodyPr wrap="square" lIns="91440" tIns="45720" rIns="91440" bIns="45720" anchor="ctr" anchorCtr="0"/>
          <a:lstStyle/>
          <a:p>
            <a:pPr lvl="0"/>
            <a:endParaRPr lang="zh-CN" altLang="en-US" dirty="0"/>
          </a:p>
        </p:txBody>
      </p:sp>
      <p:sp>
        <p:nvSpPr>
          <p:cNvPr id="4100" name="灯片编号占位符 3"/>
          <p:cNvSpPr txBox="1">
            <a:spLocks noGrp="1"/>
          </p:cNvSpPr>
          <p:nvPr>
            <p:ph type="sldNum" sz="quarter"/>
          </p:nvPr>
        </p:nvSpPr>
        <p:spPr>
          <a:xfrm>
            <a:off x="3883025" y="8685213"/>
            <a:ext cx="2973388" cy="458787"/>
          </a:xfrm>
          <a:prstGeom prst="rect">
            <a:avLst/>
          </a:prstGeom>
          <a:noFill/>
          <a:ln w="9525">
            <a:noFill/>
          </a:ln>
        </p:spPr>
        <p:txBody>
          <a:bodyPr anchor="b" anchorCtr="0"/>
          <a:lstStyle/>
          <a:p>
            <a:pPr lvl="0" algn="r" eaLnBrk="1" hangingPunct="1"/>
            <a:fld id="{9A0DB2DC-4C9A-4742-B13C-FB6460FD3503}" type="slidenum">
              <a:rPr lang="en-US" altLang="zh-CN" sz="1200" dirty="0">
                <a:latin typeface="Calibri" panose="020F0502020204030204" pitchFamily="34" charset="0"/>
              </a:rPr>
              <a:t>3</a:t>
            </a:fld>
            <a:endParaRPr lang="en-US" altLang="zh-CN"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p:txBody>
          <a:bodyPr wrap="square" lIns="91440" tIns="45720" rIns="91440" bIns="45720" anchor="ctr" anchorCtr="0"/>
          <a:lstStyle/>
          <a:p>
            <a:pPr lvl="0"/>
            <a:endParaRPr lang="zh-CN" altLang="en-US" dirty="0"/>
          </a:p>
        </p:txBody>
      </p:sp>
      <p:sp>
        <p:nvSpPr>
          <p:cNvPr id="4100" name="灯片编号占位符 3"/>
          <p:cNvSpPr txBox="1">
            <a:spLocks noGrp="1"/>
          </p:cNvSpPr>
          <p:nvPr>
            <p:ph type="sldNum" sz="quarter"/>
          </p:nvPr>
        </p:nvSpPr>
        <p:spPr>
          <a:xfrm>
            <a:off x="3883025" y="8685213"/>
            <a:ext cx="2973388" cy="458787"/>
          </a:xfrm>
          <a:prstGeom prst="rect">
            <a:avLst/>
          </a:prstGeom>
          <a:noFill/>
          <a:ln w="9525">
            <a:noFill/>
          </a:ln>
        </p:spPr>
        <p:txBody>
          <a:bodyPr anchor="b" anchorCtr="0"/>
          <a:lstStyle/>
          <a:p>
            <a:pPr lvl="0" algn="r" eaLnBrk="1" hangingPunct="1"/>
            <a:fld id="{9A0DB2DC-4C9A-4742-B13C-FB6460FD3503}" type="slidenum">
              <a:rPr lang="en-US" altLang="zh-CN" sz="1200" dirty="0">
                <a:latin typeface="Calibri" panose="020F0502020204030204" pitchFamily="34" charset="0"/>
              </a:rPr>
              <a:t>4</a:t>
            </a:fld>
            <a:endParaRPr lang="en-US" altLang="zh-CN" sz="1200" dirty="0">
              <a:latin typeface="Calibri" panose="020F0502020204030204" pitchFamily="34" charset="0"/>
            </a:endParaRPr>
          </a:p>
        </p:txBody>
      </p:sp>
    </p:spTree>
    <p:extLst>
      <p:ext uri="{BB962C8B-B14F-4D97-AF65-F5344CB8AC3E}">
        <p14:creationId xmlns:p14="http://schemas.microsoft.com/office/powerpoint/2010/main" val="207305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p:txBody>
          <a:bodyPr wrap="square" lIns="91440" tIns="45720" rIns="91440" bIns="45720" anchor="ctr" anchorCtr="0"/>
          <a:lstStyle/>
          <a:p>
            <a:pPr lvl="0"/>
            <a:endParaRPr lang="zh-CN" altLang="en-US" dirty="0"/>
          </a:p>
        </p:txBody>
      </p:sp>
      <p:sp>
        <p:nvSpPr>
          <p:cNvPr id="4100" name="灯片编号占位符 3"/>
          <p:cNvSpPr txBox="1">
            <a:spLocks noGrp="1"/>
          </p:cNvSpPr>
          <p:nvPr>
            <p:ph type="sldNum" sz="quarter"/>
          </p:nvPr>
        </p:nvSpPr>
        <p:spPr>
          <a:xfrm>
            <a:off x="3883025" y="8685213"/>
            <a:ext cx="2973388" cy="458787"/>
          </a:xfrm>
          <a:prstGeom prst="rect">
            <a:avLst/>
          </a:prstGeom>
          <a:noFill/>
          <a:ln w="9525">
            <a:noFill/>
          </a:ln>
        </p:spPr>
        <p:txBody>
          <a:bodyPr anchor="b" anchorCtr="0"/>
          <a:lstStyle/>
          <a:p>
            <a:pPr lvl="0" algn="r" eaLnBrk="1" hangingPunct="1"/>
            <a:fld id="{9A0DB2DC-4C9A-4742-B13C-FB6460FD3503}" type="slidenum">
              <a:rPr lang="en-US" altLang="zh-CN" sz="1200" dirty="0">
                <a:latin typeface="Calibri" panose="020F0502020204030204" pitchFamily="34" charset="0"/>
              </a:rPr>
              <a:t>5</a:t>
            </a:fld>
            <a:endParaRPr lang="en-US" altLang="zh-CN" sz="1200" dirty="0">
              <a:latin typeface="Calibri" panose="020F0502020204030204" pitchFamily="34" charset="0"/>
            </a:endParaRPr>
          </a:p>
        </p:txBody>
      </p:sp>
    </p:spTree>
    <p:extLst>
      <p:ext uri="{BB962C8B-B14F-4D97-AF65-F5344CB8AC3E}">
        <p14:creationId xmlns:p14="http://schemas.microsoft.com/office/powerpoint/2010/main" val="206691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p:txBody>
          <a:bodyPr wrap="square" lIns="91440" tIns="45720" rIns="91440" bIns="45720" anchor="ctr" anchorCtr="0"/>
          <a:lstStyle/>
          <a:p>
            <a:pPr lvl="0"/>
            <a:endParaRPr lang="zh-CN" altLang="en-US" dirty="0"/>
          </a:p>
        </p:txBody>
      </p:sp>
      <p:sp>
        <p:nvSpPr>
          <p:cNvPr id="4100" name="灯片编号占位符 3"/>
          <p:cNvSpPr txBox="1">
            <a:spLocks noGrp="1"/>
          </p:cNvSpPr>
          <p:nvPr>
            <p:ph type="sldNum" sz="quarter"/>
          </p:nvPr>
        </p:nvSpPr>
        <p:spPr>
          <a:xfrm>
            <a:off x="3883025" y="8685213"/>
            <a:ext cx="2973388" cy="458787"/>
          </a:xfrm>
          <a:prstGeom prst="rect">
            <a:avLst/>
          </a:prstGeom>
          <a:noFill/>
          <a:ln w="9525">
            <a:noFill/>
          </a:ln>
        </p:spPr>
        <p:txBody>
          <a:bodyPr anchor="b" anchorCtr="0"/>
          <a:lstStyle/>
          <a:p>
            <a:pPr lvl="0" algn="r" eaLnBrk="1" hangingPunct="1"/>
            <a:fld id="{9A0DB2DC-4C9A-4742-B13C-FB6460FD3503}" type="slidenum">
              <a:rPr lang="en-US" altLang="zh-CN" sz="1200" dirty="0">
                <a:latin typeface="Calibri" panose="020F0502020204030204" pitchFamily="34" charset="0"/>
              </a:rPr>
              <a:t>6</a:t>
            </a:fld>
            <a:endParaRPr lang="en-US" altLang="zh-CN" sz="1200" dirty="0">
              <a:latin typeface="Calibri" panose="020F0502020204030204" pitchFamily="34" charset="0"/>
            </a:endParaRPr>
          </a:p>
        </p:txBody>
      </p:sp>
    </p:spTree>
    <p:extLst>
      <p:ext uri="{BB962C8B-B14F-4D97-AF65-F5344CB8AC3E}">
        <p14:creationId xmlns:p14="http://schemas.microsoft.com/office/powerpoint/2010/main" val="380610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p:txBody>
          <a:bodyPr wrap="square" lIns="91440" tIns="45720" rIns="91440" bIns="45720" anchor="ctr" anchorCtr="0"/>
          <a:lstStyle/>
          <a:p>
            <a:pPr lvl="0"/>
            <a:endParaRPr lang="zh-CN" altLang="en-US" dirty="0"/>
          </a:p>
        </p:txBody>
      </p:sp>
      <p:sp>
        <p:nvSpPr>
          <p:cNvPr id="25604" name="灯片编号占位符 3"/>
          <p:cNvSpPr txBox="1">
            <a:spLocks noGrp="1"/>
          </p:cNvSpPr>
          <p:nvPr>
            <p:ph type="sldNum" sz="quarter"/>
          </p:nvPr>
        </p:nvSpPr>
        <p:spPr>
          <a:xfrm>
            <a:off x="3883025" y="8685213"/>
            <a:ext cx="2973388" cy="458787"/>
          </a:xfrm>
          <a:prstGeom prst="rect">
            <a:avLst/>
          </a:prstGeom>
          <a:noFill/>
          <a:ln w="9525">
            <a:noFill/>
          </a:ln>
        </p:spPr>
        <p:txBody>
          <a:bodyPr anchor="b" anchorCtr="0"/>
          <a:lstStyle/>
          <a:p>
            <a:pPr lvl="0" algn="r" eaLnBrk="1" hangingPunct="1"/>
            <a:fld id="{9A0DB2DC-4C9A-4742-B13C-FB6460FD3503}" type="slidenum">
              <a:rPr lang="en-US" altLang="zh-CN" sz="1200" dirty="0">
                <a:latin typeface="Calibri" panose="020F0502020204030204" pitchFamily="34" charset="0"/>
              </a:rPr>
              <a:t>7</a:t>
            </a:fld>
            <a:endParaRPr lang="en-US" altLang="zh-CN"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p:txBody>
          <a:bodyPr wrap="square" lIns="91440" tIns="45720" rIns="91440" bIns="45720" anchor="ctr" anchorCtr="0"/>
          <a:lstStyle/>
          <a:p>
            <a:pPr lvl="0"/>
            <a:endParaRPr lang="zh-CN" altLang="en-US" dirty="0"/>
          </a:p>
        </p:txBody>
      </p:sp>
      <p:sp>
        <p:nvSpPr>
          <p:cNvPr id="25604" name="灯片编号占位符 3"/>
          <p:cNvSpPr txBox="1">
            <a:spLocks noGrp="1"/>
          </p:cNvSpPr>
          <p:nvPr>
            <p:ph type="sldNum" sz="quarter"/>
          </p:nvPr>
        </p:nvSpPr>
        <p:spPr>
          <a:xfrm>
            <a:off x="3883025" y="8685213"/>
            <a:ext cx="2973388" cy="458787"/>
          </a:xfrm>
          <a:prstGeom prst="rect">
            <a:avLst/>
          </a:prstGeom>
          <a:noFill/>
          <a:ln w="9525">
            <a:noFill/>
          </a:ln>
        </p:spPr>
        <p:txBody>
          <a:bodyPr anchor="b" anchorCtr="0"/>
          <a:lstStyle/>
          <a:p>
            <a:pPr lvl="0" algn="r" eaLnBrk="1" hangingPunct="1"/>
            <a:fld id="{9A0DB2DC-4C9A-4742-B13C-FB6460FD3503}" type="slidenum">
              <a:rPr lang="en-US" altLang="zh-CN" sz="1200" dirty="0">
                <a:latin typeface="Calibri" panose="020F0502020204030204" pitchFamily="34" charset="0"/>
              </a:rPr>
              <a:t>8</a:t>
            </a:fld>
            <a:endParaRPr lang="en-US" altLang="zh-CN" sz="1200" dirty="0">
              <a:latin typeface="Calibri" panose="020F0502020204030204" pitchFamily="34" charset="0"/>
            </a:endParaRPr>
          </a:p>
        </p:txBody>
      </p:sp>
    </p:spTree>
    <p:extLst>
      <p:ext uri="{BB962C8B-B14F-4D97-AF65-F5344CB8AC3E}">
        <p14:creationId xmlns:p14="http://schemas.microsoft.com/office/powerpoint/2010/main" val="66029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800"/>
              </a:spcBef>
              <a:spcAft>
                <a:spcPct val="0"/>
              </a:spcAft>
              <a:buClr>
                <a:schemeClr val="accent1"/>
              </a:buClr>
              <a:buSzPct val="100000"/>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sldNum="0" hdr="0" ftr="0" dt="0"/>
  <p:txStyles>
    <p:titleStyle>
      <a:lvl1pPr algn="l" rtl="0" eaLnBrk="0" fontAlgn="base" hangingPunct="0">
        <a:lnSpc>
          <a:spcPct val="90000"/>
        </a:lnSpc>
        <a:spcBef>
          <a:spcPct val="0"/>
        </a:spcBef>
        <a:spcAft>
          <a:spcPct val="0"/>
        </a:spcAft>
        <a:defRPr sz="3400">
          <a:solidFill>
            <a:schemeClr val="accent1"/>
          </a:solidFill>
          <a:latin typeface="+mj-lt"/>
          <a:ea typeface="+mj-ea"/>
          <a:cs typeface="+mj-cs"/>
        </a:defRPr>
      </a:lvl1pPr>
      <a:lvl2pPr algn="l" rtl="0" eaLnBrk="0" fontAlgn="base" hangingPunct="0">
        <a:lnSpc>
          <a:spcPct val="90000"/>
        </a:lnSpc>
        <a:spcBef>
          <a:spcPct val="0"/>
        </a:spcBef>
        <a:spcAft>
          <a:spcPct val="0"/>
        </a:spcAft>
        <a:defRPr sz="3400">
          <a:solidFill>
            <a:schemeClr val="accent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400">
          <a:solidFill>
            <a:schemeClr val="accent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400">
          <a:solidFill>
            <a:schemeClr val="accent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400">
          <a:solidFill>
            <a:schemeClr val="accent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3400">
          <a:solidFill>
            <a:schemeClr val="accent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3400">
          <a:solidFill>
            <a:schemeClr val="accent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3400">
          <a:solidFill>
            <a:schemeClr val="accent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3400">
          <a:solidFill>
            <a:schemeClr val="accent1"/>
          </a:solidFill>
          <a:latin typeface="Calibri Light" panose="020F0302020204030204" pitchFamily="34" charset="0"/>
          <a:ea typeface="宋体" panose="02010600030101010101" pitchFamily="2" charset="-122"/>
        </a:defRPr>
      </a:lvl9pPr>
    </p:titleStyle>
    <p:bodyStyle>
      <a:lvl1pPr marL="273050" indent="-228600" algn="l" rtl="0" eaLnBrk="0" fontAlgn="base" hangingPunct="0">
        <a:lnSpc>
          <a:spcPct val="90000"/>
        </a:lnSpc>
        <a:spcBef>
          <a:spcPts val="1800"/>
        </a:spcBef>
        <a:spcAft>
          <a:spcPct val="0"/>
        </a:spcAft>
        <a:buClr>
          <a:schemeClr val="accent1"/>
        </a:buClr>
        <a:buSzPct val="100000"/>
        <a:buFont typeface="Arial" panose="020B0604020202020204" pitchFamily="34" charset="0"/>
        <a:buChar char="▪"/>
        <a:defRPr sz="2000">
          <a:solidFill>
            <a:schemeClr val="tx1"/>
          </a:solidFill>
          <a:latin typeface="+mn-lt"/>
          <a:ea typeface="+mn-ea"/>
          <a:cs typeface="+mn-cs"/>
        </a:defRPr>
      </a:lvl1pPr>
      <a:lvl2pPr marL="593725" indent="-228600"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2800">
          <a:solidFill>
            <a:schemeClr val="tx1"/>
          </a:solidFill>
          <a:latin typeface="+mn-lt"/>
          <a:ea typeface="+mn-ea"/>
        </a:defRPr>
      </a:lvl2pPr>
      <a:lvl3pPr marL="914400" indent="-228600"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a:solidFill>
            <a:schemeClr val="tx1"/>
          </a:solidFill>
          <a:latin typeface="+mn-lt"/>
          <a:ea typeface="+mn-ea"/>
        </a:defRPr>
      </a:lvl3pPr>
      <a:lvl4pPr marL="1187450" indent="-182880"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a:solidFill>
            <a:schemeClr val="tx1"/>
          </a:solidFill>
          <a:latin typeface="+mn-lt"/>
          <a:ea typeface="+mn-ea"/>
        </a:defRPr>
      </a:lvl4pPr>
      <a:lvl5pPr marL="1462405" indent="-182880"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a:solidFill>
            <a:schemeClr val="tx1"/>
          </a:solidFill>
          <a:latin typeface="+mn-lt"/>
          <a:ea typeface="+mn-ea"/>
        </a:defRPr>
      </a:lvl5pPr>
      <a:lvl6pPr marL="1919605" indent="-182880"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a:solidFill>
            <a:schemeClr val="tx1"/>
          </a:solidFill>
          <a:latin typeface="+mn-lt"/>
          <a:ea typeface="+mn-ea"/>
        </a:defRPr>
      </a:lvl6pPr>
      <a:lvl7pPr marL="2376805" indent="-182880"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a:solidFill>
            <a:schemeClr val="tx1"/>
          </a:solidFill>
          <a:latin typeface="+mn-lt"/>
          <a:ea typeface="+mn-ea"/>
        </a:defRPr>
      </a:lvl7pPr>
      <a:lvl8pPr marL="2834005" indent="-182880"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a:solidFill>
            <a:schemeClr val="tx1"/>
          </a:solidFill>
          <a:latin typeface="+mn-lt"/>
          <a:ea typeface="+mn-ea"/>
        </a:defRPr>
      </a:lvl8pPr>
      <a:lvl9pPr marL="3291205" indent="-182880"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wm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wm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wm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wmf"/><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4.wmf"/><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wmf"/><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wmf"/><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p:cNvPicPr>
            <a:picLocks noChangeAspect="1"/>
          </p:cNvPicPr>
          <p:nvPr/>
        </p:nvPicPr>
        <p:blipFill>
          <a:blip r:embed="rId2"/>
          <a:stretch>
            <a:fillRect/>
          </a:stretch>
        </p:blipFill>
        <p:spPr>
          <a:xfrm>
            <a:off x="0" y="-3174"/>
            <a:ext cx="12166600" cy="6838950"/>
          </a:xfrm>
          <a:prstGeom prst="rect">
            <a:avLst/>
          </a:prstGeom>
          <a:noFill/>
          <a:ln w="9525">
            <a:noFill/>
          </a:ln>
        </p:spPr>
      </p:pic>
      <p:sp>
        <p:nvSpPr>
          <p:cNvPr id="2051" name="Rectangle 3"/>
          <p:cNvSpPr/>
          <p:nvPr/>
        </p:nvSpPr>
        <p:spPr>
          <a:xfrm>
            <a:off x="2039938" y="4267200"/>
            <a:ext cx="6019800" cy="609600"/>
          </a:xfrm>
          <a:prstGeom prst="rect">
            <a:avLst/>
          </a:prstGeom>
          <a:noFill/>
          <a:ln w="9525">
            <a:noFill/>
          </a:ln>
        </p:spPr>
        <p:txBody>
          <a:bodyPr/>
          <a:lstStyle/>
          <a:p>
            <a:pPr marL="44450" algn="r" eaLnBrk="1" hangingPunct="1">
              <a:lnSpc>
                <a:spcPct val="90000"/>
              </a:lnSpc>
              <a:spcBef>
                <a:spcPts val="1800"/>
              </a:spcBef>
              <a:buClr>
                <a:schemeClr val="accent1"/>
              </a:buClr>
              <a:buSzPct val="100000"/>
            </a:pPr>
            <a:endParaRPr lang="zh-CN" altLang="en-US" sz="3000" b="1" dirty="0">
              <a:solidFill>
                <a:srgbClr val="262626"/>
              </a:solidFill>
              <a:latin typeface="黑体" panose="02010609060101010101" pitchFamily="49" charset="-122"/>
              <a:ea typeface="黑体" panose="02010609060101010101" pitchFamily="49" charset="-122"/>
            </a:endParaRPr>
          </a:p>
        </p:txBody>
      </p:sp>
      <p:sp>
        <p:nvSpPr>
          <p:cNvPr id="2052" name="Rectangle 2"/>
          <p:cNvSpPr/>
          <p:nvPr/>
        </p:nvSpPr>
        <p:spPr>
          <a:xfrm>
            <a:off x="690563" y="2570163"/>
            <a:ext cx="8955087" cy="762000"/>
          </a:xfrm>
          <a:prstGeom prst="rect">
            <a:avLst/>
          </a:prstGeom>
          <a:noFill/>
          <a:ln w="9525">
            <a:noFill/>
          </a:ln>
        </p:spPr>
        <p:txBody>
          <a:bodyPr/>
          <a:lstStyle/>
          <a:p>
            <a:pPr algn="ctr" eaLnBrk="1" hangingPunct="1">
              <a:lnSpc>
                <a:spcPct val="90000"/>
              </a:lnSpc>
            </a:pPr>
            <a:endParaRPr lang="zh-CN" altLang="en-US" sz="2400" dirty="0">
              <a:solidFill>
                <a:schemeClr val="tx2"/>
              </a:solidFill>
              <a:latin typeface="Arial" panose="020B0604020202020204" pitchFamily="34" charset="0"/>
            </a:endParaRPr>
          </a:p>
        </p:txBody>
      </p:sp>
      <p:pic>
        <p:nvPicPr>
          <p:cNvPr id="2053" name="图片 3"/>
          <p:cNvPicPr>
            <a:picLocks noChangeAspect="1"/>
          </p:cNvPicPr>
          <p:nvPr/>
        </p:nvPicPr>
        <p:blipFill>
          <a:blip r:embed="rId3"/>
          <a:stretch>
            <a:fillRect/>
          </a:stretch>
        </p:blipFill>
        <p:spPr>
          <a:xfrm>
            <a:off x="10625138" y="495300"/>
            <a:ext cx="909637" cy="1176338"/>
          </a:xfrm>
          <a:prstGeom prst="rect">
            <a:avLst/>
          </a:prstGeom>
          <a:noFill/>
          <a:ln w="9525">
            <a:noFill/>
          </a:ln>
        </p:spPr>
      </p:pic>
      <p:sp>
        <p:nvSpPr>
          <p:cNvPr id="2056" name="Text Box 5"/>
          <p:cNvSpPr txBox="1"/>
          <p:nvPr/>
        </p:nvSpPr>
        <p:spPr>
          <a:xfrm>
            <a:off x="6096000" y="1790700"/>
            <a:ext cx="5588454" cy="2585323"/>
          </a:xfrm>
          <a:prstGeom prst="rect">
            <a:avLst/>
          </a:prstGeom>
          <a:noFill/>
          <a:ln w="9525">
            <a:noFill/>
          </a:ln>
        </p:spPr>
        <p:txBody>
          <a:bodyPr wrap="square">
            <a:spAutoFit/>
          </a:bodyPr>
          <a:lstStyle/>
          <a:p>
            <a:pPr algn="ctr">
              <a:spcBef>
                <a:spcPct val="50000"/>
              </a:spcBef>
            </a:pPr>
            <a:r>
              <a:rPr lang="en-US" altLang="zh-CN" sz="4800" b="1" dirty="0">
                <a:solidFill>
                  <a:srgbClr val="FF9900"/>
                </a:solidFill>
                <a:latin typeface="黑体" panose="02010609060101010101" pitchFamily="49" charset="-122"/>
                <a:ea typeface="黑体" panose="02010609060101010101" pitchFamily="49" charset="-122"/>
              </a:rPr>
              <a:t>Adapter Box</a:t>
            </a:r>
          </a:p>
          <a:p>
            <a:pPr algn="ctr">
              <a:spcBef>
                <a:spcPct val="50000"/>
              </a:spcBef>
            </a:pPr>
            <a:r>
              <a:rPr lang="en-US" altLang="zh-CN" sz="4800" b="1" dirty="0">
                <a:solidFill>
                  <a:srgbClr val="FF9900"/>
                </a:solidFill>
                <a:latin typeface="黑体" panose="02010609060101010101" pitchFamily="49" charset="-122"/>
                <a:ea typeface="黑体" panose="02010609060101010101" pitchFamily="49" charset="-122"/>
              </a:rPr>
              <a:t>introduction</a:t>
            </a:r>
          </a:p>
          <a:p>
            <a:pPr algn="ctr">
              <a:spcBef>
                <a:spcPct val="50000"/>
              </a:spcBef>
            </a:pPr>
            <a:endParaRPr lang="en-US" altLang="zh-CN" sz="2800" b="1" dirty="0">
              <a:solidFill>
                <a:srgbClr val="FF0000"/>
              </a:solidFill>
              <a:latin typeface="黑体" panose="02010609060101010101" pitchFamily="49" charset="-122"/>
              <a:ea typeface="黑体" panose="02010609060101010101" pitchFamily="49" charset="-122"/>
            </a:endParaRPr>
          </a:p>
        </p:txBody>
      </p:sp>
      <p:sp>
        <p:nvSpPr>
          <p:cNvPr id="2055" name="Text Box 5"/>
          <p:cNvSpPr txBox="1"/>
          <p:nvPr/>
        </p:nvSpPr>
        <p:spPr>
          <a:xfrm>
            <a:off x="577850" y="6105525"/>
            <a:ext cx="3295650" cy="369888"/>
          </a:xfrm>
          <a:prstGeom prst="rect">
            <a:avLst/>
          </a:prstGeom>
          <a:noFill/>
          <a:ln w="9525">
            <a:noFill/>
          </a:ln>
        </p:spPr>
        <p:txBody>
          <a:bodyPr>
            <a:spAutoFit/>
          </a:bodyPr>
          <a:lstStyle/>
          <a:p>
            <a:pPr>
              <a:spcBef>
                <a:spcPct val="50000"/>
              </a:spcBef>
            </a:pPr>
            <a:r>
              <a:rPr lang="en-US" altLang="zh-CN" b="1" dirty="0">
                <a:solidFill>
                  <a:schemeClr val="bg1"/>
                </a:solidFill>
                <a:latin typeface="Arial Unicode MS" panose="020B0604020202020204" pitchFamily="34" charset="-122"/>
                <a:ea typeface="Arial Unicode MS" panose="020B0604020202020204" pitchFamily="34" charset="-122"/>
              </a:rPr>
              <a:t>www.solaxpower.com</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04"/>
          <p:cNvPicPr>
            <a:picLocks noChangeAspect="1"/>
          </p:cNvPicPr>
          <p:nvPr/>
        </p:nvPicPr>
        <p:blipFill>
          <a:blip r:embed="rId3"/>
          <a:stretch>
            <a:fillRect/>
          </a:stretch>
        </p:blipFill>
        <p:spPr>
          <a:xfrm>
            <a:off x="0" y="-15875"/>
            <a:ext cx="11304588" cy="781050"/>
          </a:xfrm>
          <a:prstGeom prst="rect">
            <a:avLst/>
          </a:prstGeom>
          <a:noFill/>
          <a:ln w="9525">
            <a:noFill/>
          </a:ln>
        </p:spPr>
      </p:pic>
      <p:pic>
        <p:nvPicPr>
          <p:cNvPr id="3075" name="Picture 8" descr="01"/>
          <p:cNvPicPr>
            <a:picLocks noChangeAspect="1"/>
          </p:cNvPicPr>
          <p:nvPr/>
        </p:nvPicPr>
        <p:blipFill>
          <a:blip r:embed="rId4"/>
          <a:stretch>
            <a:fillRect/>
          </a:stretch>
        </p:blipFill>
        <p:spPr>
          <a:xfrm>
            <a:off x="11403013" y="30163"/>
            <a:ext cx="760412" cy="735012"/>
          </a:xfrm>
          <a:prstGeom prst="rect">
            <a:avLst/>
          </a:prstGeom>
          <a:noFill/>
          <a:ln w="9525">
            <a:noFill/>
          </a:ln>
        </p:spPr>
      </p:pic>
      <p:pic>
        <p:nvPicPr>
          <p:cNvPr id="3076" name="Picture 11" descr="03"/>
          <p:cNvPicPr>
            <a:picLocks noChangeAspect="1"/>
          </p:cNvPicPr>
          <p:nvPr/>
        </p:nvPicPr>
        <p:blipFill>
          <a:blip r:embed="rId5"/>
          <a:stretch>
            <a:fillRect/>
          </a:stretch>
        </p:blipFill>
        <p:spPr>
          <a:xfrm>
            <a:off x="10580688" y="6459538"/>
            <a:ext cx="1447800" cy="347662"/>
          </a:xfrm>
          <a:prstGeom prst="rect">
            <a:avLst/>
          </a:prstGeom>
          <a:noFill/>
          <a:ln w="9525">
            <a:noFill/>
          </a:ln>
        </p:spPr>
      </p:pic>
      <p:pic>
        <p:nvPicPr>
          <p:cNvPr id="3077" name="Picture 10" descr="D:\Program Files\Tencent\QQ\Users\358176546\Image\4O47CTNL@655SQ2~@Q48VE0.jpg"/>
          <p:cNvPicPr>
            <a:picLocks noChangeAspect="1"/>
          </p:cNvPicPr>
          <p:nvPr/>
        </p:nvPicPr>
        <p:blipFill>
          <a:blip r:embed="rId6"/>
          <a:stretch>
            <a:fillRect/>
          </a:stretch>
        </p:blipFill>
        <p:spPr>
          <a:xfrm>
            <a:off x="100013" y="6492875"/>
            <a:ext cx="2498725" cy="314325"/>
          </a:xfrm>
          <a:prstGeom prst="rect">
            <a:avLst/>
          </a:prstGeom>
          <a:noFill/>
          <a:ln w="9525">
            <a:noFill/>
          </a:ln>
        </p:spPr>
      </p:pic>
      <p:sp>
        <p:nvSpPr>
          <p:cNvPr id="9" name="Rectangle 2"/>
          <p:cNvSpPr>
            <a:spLocks noChangeArrowheads="1"/>
          </p:cNvSpPr>
          <p:nvPr/>
        </p:nvSpPr>
        <p:spPr bwMode="auto">
          <a:xfrm>
            <a:off x="0" y="76200"/>
            <a:ext cx="3914775" cy="688975"/>
          </a:xfrm>
          <a:prstGeom prst="rect">
            <a:avLst/>
          </a:prstGeom>
          <a:noFill/>
          <a:ln>
            <a:noFill/>
          </a:ln>
        </p:spPr>
        <p:txBody>
          <a:body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en-US" altLang="zh-CN" sz="4000" b="1" i="0" u="none" strike="noStrike" kern="1200" cap="none" spc="0" normalizeH="0" baseline="0" noProof="0" dirty="0">
                <a:ln>
                  <a:noFill/>
                </a:ln>
                <a:solidFill>
                  <a:schemeClr val="bg1"/>
                </a:solidFill>
                <a:effectLst/>
                <a:uLnTx/>
                <a:uFillTx/>
                <a:latin typeface="+mn-ea"/>
                <a:ea typeface="+mn-ea"/>
                <a:cs typeface="+mn-cs"/>
              </a:rPr>
              <a:t>Introduction</a:t>
            </a:r>
            <a:endParaRPr kumimoji="0" lang="zh-CN" altLang="en-US" sz="4000" b="1" i="0" u="none" strike="noStrike" kern="1200" cap="none" spc="0" normalizeH="0" baseline="0" noProof="0" dirty="0">
              <a:ln>
                <a:noFill/>
              </a:ln>
              <a:solidFill>
                <a:schemeClr val="bg1"/>
              </a:solidFill>
              <a:effectLst/>
              <a:uLnTx/>
              <a:uFillTx/>
              <a:latin typeface="+mn-ea"/>
              <a:ea typeface="+mn-ea"/>
              <a:cs typeface="+mn-cs"/>
            </a:endParaRPr>
          </a:p>
        </p:txBody>
      </p:sp>
      <p:pic>
        <p:nvPicPr>
          <p:cNvPr id="4" name="图片 3">
            <a:extLst>
              <a:ext uri="{FF2B5EF4-FFF2-40B4-BE49-F238E27FC236}">
                <a16:creationId xmlns:a16="http://schemas.microsoft.com/office/drawing/2014/main" id="{64234A77-85DB-42A2-B65E-E027A0C73FF9}"/>
              </a:ext>
            </a:extLst>
          </p:cNvPr>
          <p:cNvPicPr>
            <a:picLocks noChangeAspect="1"/>
          </p:cNvPicPr>
          <p:nvPr/>
        </p:nvPicPr>
        <p:blipFill>
          <a:blip r:embed="rId7"/>
          <a:stretch>
            <a:fillRect/>
          </a:stretch>
        </p:blipFill>
        <p:spPr>
          <a:xfrm>
            <a:off x="3005460" y="1151159"/>
            <a:ext cx="6815623" cy="4922394"/>
          </a:xfrm>
          <a:prstGeom prst="rect">
            <a:avLst/>
          </a:prstGeom>
        </p:spPr>
      </p:pic>
      <p:sp>
        <p:nvSpPr>
          <p:cNvPr id="14" name="文本框 13">
            <a:extLst>
              <a:ext uri="{FF2B5EF4-FFF2-40B4-BE49-F238E27FC236}">
                <a16:creationId xmlns:a16="http://schemas.microsoft.com/office/drawing/2014/main" id="{556875FE-07D5-4EAB-94B1-12FA3B95837C}"/>
              </a:ext>
            </a:extLst>
          </p:cNvPr>
          <p:cNvSpPr txBox="1"/>
          <p:nvPr/>
        </p:nvSpPr>
        <p:spPr>
          <a:xfrm>
            <a:off x="1133670" y="4380923"/>
            <a:ext cx="6204856" cy="923330"/>
          </a:xfrm>
          <a:prstGeom prst="rect">
            <a:avLst/>
          </a:prstGeom>
          <a:noFill/>
        </p:spPr>
        <p:txBody>
          <a:bodyPr wrap="square">
            <a:spAutoFit/>
          </a:bodyPr>
          <a:lstStyle/>
          <a:p>
            <a:r>
              <a:rPr lang="zh-CN" altLang="en-US" dirty="0"/>
              <a:t>SolaX Adapter box is matched with a heat pump with dry contact function, which can realize heat pump integrated photovoltaic inverter energy system management. </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04"/>
          <p:cNvPicPr>
            <a:picLocks noChangeAspect="1"/>
          </p:cNvPicPr>
          <p:nvPr/>
        </p:nvPicPr>
        <p:blipFill>
          <a:blip r:embed="rId3"/>
          <a:stretch>
            <a:fillRect/>
          </a:stretch>
        </p:blipFill>
        <p:spPr>
          <a:xfrm>
            <a:off x="0" y="-15875"/>
            <a:ext cx="11304588" cy="781050"/>
          </a:xfrm>
          <a:prstGeom prst="rect">
            <a:avLst/>
          </a:prstGeom>
          <a:noFill/>
          <a:ln w="9525">
            <a:noFill/>
          </a:ln>
        </p:spPr>
      </p:pic>
      <p:pic>
        <p:nvPicPr>
          <p:cNvPr id="3075" name="Picture 8" descr="01"/>
          <p:cNvPicPr>
            <a:picLocks noChangeAspect="1"/>
          </p:cNvPicPr>
          <p:nvPr/>
        </p:nvPicPr>
        <p:blipFill>
          <a:blip r:embed="rId4"/>
          <a:stretch>
            <a:fillRect/>
          </a:stretch>
        </p:blipFill>
        <p:spPr>
          <a:xfrm>
            <a:off x="11403013" y="30163"/>
            <a:ext cx="760412" cy="735012"/>
          </a:xfrm>
          <a:prstGeom prst="rect">
            <a:avLst/>
          </a:prstGeom>
          <a:noFill/>
          <a:ln w="9525">
            <a:noFill/>
          </a:ln>
        </p:spPr>
      </p:pic>
      <p:pic>
        <p:nvPicPr>
          <p:cNvPr id="3076" name="Picture 11" descr="03"/>
          <p:cNvPicPr>
            <a:picLocks noChangeAspect="1"/>
          </p:cNvPicPr>
          <p:nvPr/>
        </p:nvPicPr>
        <p:blipFill>
          <a:blip r:embed="rId5"/>
          <a:stretch>
            <a:fillRect/>
          </a:stretch>
        </p:blipFill>
        <p:spPr>
          <a:xfrm>
            <a:off x="10580688" y="6459538"/>
            <a:ext cx="1447800" cy="347662"/>
          </a:xfrm>
          <a:prstGeom prst="rect">
            <a:avLst/>
          </a:prstGeom>
          <a:noFill/>
          <a:ln w="9525">
            <a:noFill/>
          </a:ln>
        </p:spPr>
      </p:pic>
      <p:pic>
        <p:nvPicPr>
          <p:cNvPr id="3077" name="Picture 10" descr="D:\Program Files\Tencent\QQ\Users\358176546\Image\4O47CTNL@655SQ2~@Q48VE0.jpg"/>
          <p:cNvPicPr>
            <a:picLocks noChangeAspect="1"/>
          </p:cNvPicPr>
          <p:nvPr/>
        </p:nvPicPr>
        <p:blipFill>
          <a:blip r:embed="rId6"/>
          <a:stretch>
            <a:fillRect/>
          </a:stretch>
        </p:blipFill>
        <p:spPr>
          <a:xfrm>
            <a:off x="100013" y="6492875"/>
            <a:ext cx="2498725" cy="314325"/>
          </a:xfrm>
          <a:prstGeom prst="rect">
            <a:avLst/>
          </a:prstGeom>
          <a:noFill/>
          <a:ln w="9525">
            <a:noFill/>
          </a:ln>
        </p:spPr>
      </p:pic>
      <p:sp>
        <p:nvSpPr>
          <p:cNvPr id="9" name="Rectangle 2"/>
          <p:cNvSpPr>
            <a:spLocks noChangeArrowheads="1"/>
          </p:cNvSpPr>
          <p:nvPr/>
        </p:nvSpPr>
        <p:spPr bwMode="auto">
          <a:xfrm>
            <a:off x="0" y="76200"/>
            <a:ext cx="3914775" cy="688975"/>
          </a:xfrm>
          <a:prstGeom prst="rect">
            <a:avLst/>
          </a:prstGeom>
          <a:noFill/>
          <a:ln>
            <a:noFill/>
          </a:ln>
        </p:spPr>
        <p:txBody>
          <a:body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en-US" altLang="zh-CN" sz="4000" b="1" i="0" u="none" strike="noStrike" kern="1200" cap="none" spc="0" normalizeH="0" baseline="0" noProof="0" dirty="0">
                <a:ln>
                  <a:noFill/>
                </a:ln>
                <a:solidFill>
                  <a:schemeClr val="bg1"/>
                </a:solidFill>
                <a:effectLst/>
                <a:uLnTx/>
                <a:uFillTx/>
                <a:latin typeface="+mn-ea"/>
                <a:ea typeface="+mn-ea"/>
                <a:cs typeface="+mn-cs"/>
              </a:rPr>
              <a:t>Overview</a:t>
            </a:r>
          </a:p>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4000" b="1" i="0" u="none" strike="noStrike" kern="1200" cap="none" spc="0" normalizeH="0" baseline="0" noProof="0" dirty="0">
              <a:ln>
                <a:noFill/>
              </a:ln>
              <a:solidFill>
                <a:schemeClr val="bg1"/>
              </a:solidFill>
              <a:effectLst/>
              <a:uLnTx/>
              <a:uFillTx/>
              <a:latin typeface="+mn-ea"/>
              <a:ea typeface="+mn-ea"/>
              <a:cs typeface="+mn-cs"/>
            </a:endParaRPr>
          </a:p>
        </p:txBody>
      </p:sp>
      <p:pic>
        <p:nvPicPr>
          <p:cNvPr id="3" name="图片 2">
            <a:extLst>
              <a:ext uri="{FF2B5EF4-FFF2-40B4-BE49-F238E27FC236}">
                <a16:creationId xmlns:a16="http://schemas.microsoft.com/office/drawing/2014/main" id="{56CB060D-DC45-47D3-ACE3-E0C377E3AD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19169" y="397758"/>
            <a:ext cx="4864618" cy="6062484"/>
          </a:xfrm>
          <a:prstGeom prst="rect">
            <a:avLst/>
          </a:prstGeom>
        </p:spPr>
      </p:pic>
      <p:pic>
        <p:nvPicPr>
          <p:cNvPr id="5" name="图片 4">
            <a:extLst>
              <a:ext uri="{FF2B5EF4-FFF2-40B4-BE49-F238E27FC236}">
                <a16:creationId xmlns:a16="http://schemas.microsoft.com/office/drawing/2014/main" id="{177E6425-12E4-4BD5-9088-3F9DB584C325}"/>
              </a:ext>
            </a:extLst>
          </p:cNvPr>
          <p:cNvPicPr>
            <a:picLocks noChangeAspect="1"/>
          </p:cNvPicPr>
          <p:nvPr/>
        </p:nvPicPr>
        <p:blipFill>
          <a:blip r:embed="rId8"/>
          <a:stretch>
            <a:fillRect/>
          </a:stretch>
        </p:blipFill>
        <p:spPr>
          <a:xfrm>
            <a:off x="6531428" y="1774551"/>
            <a:ext cx="5388818" cy="1837805"/>
          </a:xfrm>
          <a:prstGeom prst="rect">
            <a:avLst/>
          </a:prstGeom>
        </p:spPr>
      </p:pic>
      <p:sp>
        <p:nvSpPr>
          <p:cNvPr id="18" name="文本框 17">
            <a:extLst>
              <a:ext uri="{FF2B5EF4-FFF2-40B4-BE49-F238E27FC236}">
                <a16:creationId xmlns:a16="http://schemas.microsoft.com/office/drawing/2014/main" id="{20A843C0-1697-4F41-B7C1-7BFFB08C755C}"/>
              </a:ext>
            </a:extLst>
          </p:cNvPr>
          <p:cNvSpPr txBox="1"/>
          <p:nvPr/>
        </p:nvSpPr>
        <p:spPr>
          <a:xfrm>
            <a:off x="6531428" y="4852690"/>
            <a:ext cx="5290458" cy="646331"/>
          </a:xfrm>
          <a:prstGeom prst="rect">
            <a:avLst/>
          </a:prstGeom>
          <a:noFill/>
        </p:spPr>
        <p:txBody>
          <a:bodyPr wrap="square">
            <a:spAutoFit/>
          </a:bodyPr>
          <a:lstStyle/>
          <a:p>
            <a:r>
              <a:rPr lang="en-US" altLang="zh-CN" dirty="0"/>
              <a:t>This is the appearance and size of the machine, this one is very small.</a:t>
            </a:r>
            <a:endParaRPr lang="zh-CN" alt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04"/>
          <p:cNvPicPr>
            <a:picLocks noChangeAspect="1"/>
          </p:cNvPicPr>
          <p:nvPr/>
        </p:nvPicPr>
        <p:blipFill>
          <a:blip r:embed="rId3"/>
          <a:stretch>
            <a:fillRect/>
          </a:stretch>
        </p:blipFill>
        <p:spPr>
          <a:xfrm>
            <a:off x="0" y="-15875"/>
            <a:ext cx="11304588" cy="781050"/>
          </a:xfrm>
          <a:prstGeom prst="rect">
            <a:avLst/>
          </a:prstGeom>
          <a:noFill/>
          <a:ln w="9525">
            <a:noFill/>
          </a:ln>
        </p:spPr>
      </p:pic>
      <p:pic>
        <p:nvPicPr>
          <p:cNvPr id="3075" name="Picture 8" descr="01"/>
          <p:cNvPicPr>
            <a:picLocks noChangeAspect="1"/>
          </p:cNvPicPr>
          <p:nvPr/>
        </p:nvPicPr>
        <p:blipFill>
          <a:blip r:embed="rId4"/>
          <a:stretch>
            <a:fillRect/>
          </a:stretch>
        </p:blipFill>
        <p:spPr>
          <a:xfrm>
            <a:off x="11403013" y="30163"/>
            <a:ext cx="760412" cy="735012"/>
          </a:xfrm>
          <a:prstGeom prst="rect">
            <a:avLst/>
          </a:prstGeom>
          <a:noFill/>
          <a:ln w="9525">
            <a:noFill/>
          </a:ln>
        </p:spPr>
      </p:pic>
      <p:pic>
        <p:nvPicPr>
          <p:cNvPr id="3076" name="Picture 11" descr="03"/>
          <p:cNvPicPr>
            <a:picLocks noChangeAspect="1"/>
          </p:cNvPicPr>
          <p:nvPr/>
        </p:nvPicPr>
        <p:blipFill>
          <a:blip r:embed="rId5"/>
          <a:stretch>
            <a:fillRect/>
          </a:stretch>
        </p:blipFill>
        <p:spPr>
          <a:xfrm>
            <a:off x="10580688" y="6459538"/>
            <a:ext cx="1447800" cy="347662"/>
          </a:xfrm>
          <a:prstGeom prst="rect">
            <a:avLst/>
          </a:prstGeom>
          <a:noFill/>
          <a:ln w="9525">
            <a:noFill/>
          </a:ln>
        </p:spPr>
      </p:pic>
      <p:pic>
        <p:nvPicPr>
          <p:cNvPr id="3077" name="Picture 10" descr="D:\Program Files\Tencent\QQ\Users\358176546\Image\4O47CTNL@655SQ2~@Q48VE0.jpg"/>
          <p:cNvPicPr>
            <a:picLocks noChangeAspect="1"/>
          </p:cNvPicPr>
          <p:nvPr/>
        </p:nvPicPr>
        <p:blipFill>
          <a:blip r:embed="rId6"/>
          <a:stretch>
            <a:fillRect/>
          </a:stretch>
        </p:blipFill>
        <p:spPr>
          <a:xfrm>
            <a:off x="100013" y="6492875"/>
            <a:ext cx="2498725" cy="314325"/>
          </a:xfrm>
          <a:prstGeom prst="rect">
            <a:avLst/>
          </a:prstGeom>
          <a:noFill/>
          <a:ln w="9525">
            <a:noFill/>
          </a:ln>
        </p:spPr>
      </p:pic>
      <p:sp>
        <p:nvSpPr>
          <p:cNvPr id="9" name="Rectangle 2"/>
          <p:cNvSpPr>
            <a:spLocks noChangeArrowheads="1"/>
          </p:cNvSpPr>
          <p:nvPr/>
        </p:nvSpPr>
        <p:spPr bwMode="auto">
          <a:xfrm>
            <a:off x="0" y="76200"/>
            <a:ext cx="5868955" cy="688975"/>
          </a:xfrm>
          <a:prstGeom prst="rect">
            <a:avLst/>
          </a:prstGeom>
          <a:noFill/>
          <a:ln>
            <a:noFill/>
          </a:ln>
        </p:spPr>
        <p:txBody>
          <a:body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en-US" altLang="zh-CN" sz="4000" b="1" i="0" u="none" strike="noStrike" kern="1200" cap="none" spc="0" normalizeH="0" baseline="0" noProof="0" dirty="0">
                <a:ln>
                  <a:noFill/>
                </a:ln>
                <a:solidFill>
                  <a:schemeClr val="bg1"/>
                </a:solidFill>
                <a:effectLst/>
                <a:uLnTx/>
                <a:uFillTx/>
                <a:latin typeface="+mn-ea"/>
                <a:ea typeface="+mn-ea"/>
                <a:cs typeface="+mn-cs"/>
              </a:rPr>
              <a:t>Internal display</a:t>
            </a:r>
            <a:endParaRPr kumimoji="0" lang="zh-CN" altLang="en-US" sz="4000" b="1" i="0" u="none" strike="noStrike" kern="1200" cap="none" spc="0" normalizeH="0" baseline="0" noProof="0" dirty="0">
              <a:ln>
                <a:noFill/>
              </a:ln>
              <a:solidFill>
                <a:schemeClr val="bg1"/>
              </a:solidFill>
              <a:effectLst/>
              <a:uLnTx/>
              <a:uFillTx/>
              <a:latin typeface="+mn-ea"/>
              <a:ea typeface="+mn-ea"/>
              <a:cs typeface="+mn-cs"/>
            </a:endParaRPr>
          </a:p>
        </p:txBody>
      </p:sp>
      <p:pic>
        <p:nvPicPr>
          <p:cNvPr id="4" name="图片 3">
            <a:extLst>
              <a:ext uri="{FF2B5EF4-FFF2-40B4-BE49-F238E27FC236}">
                <a16:creationId xmlns:a16="http://schemas.microsoft.com/office/drawing/2014/main" id="{76D5DC62-F00D-4F75-8B38-C652C6429389}"/>
              </a:ext>
            </a:extLst>
          </p:cNvPr>
          <p:cNvPicPr>
            <a:picLocks noChangeAspect="1"/>
          </p:cNvPicPr>
          <p:nvPr/>
        </p:nvPicPr>
        <p:blipFill>
          <a:blip r:embed="rId7"/>
          <a:stretch>
            <a:fillRect/>
          </a:stretch>
        </p:blipFill>
        <p:spPr>
          <a:xfrm>
            <a:off x="4282186" y="2407063"/>
            <a:ext cx="1929617" cy="2443924"/>
          </a:xfrm>
          <a:prstGeom prst="rect">
            <a:avLst/>
          </a:prstGeom>
        </p:spPr>
      </p:pic>
      <p:pic>
        <p:nvPicPr>
          <p:cNvPr id="7" name="图片 6">
            <a:extLst>
              <a:ext uri="{FF2B5EF4-FFF2-40B4-BE49-F238E27FC236}">
                <a16:creationId xmlns:a16="http://schemas.microsoft.com/office/drawing/2014/main" id="{7585E8BF-CEE0-497B-9688-D5605A769951}"/>
              </a:ext>
            </a:extLst>
          </p:cNvPr>
          <p:cNvPicPr>
            <a:picLocks noChangeAspect="1"/>
          </p:cNvPicPr>
          <p:nvPr/>
        </p:nvPicPr>
        <p:blipFill>
          <a:blip r:embed="rId8"/>
          <a:stretch>
            <a:fillRect/>
          </a:stretch>
        </p:blipFill>
        <p:spPr>
          <a:xfrm>
            <a:off x="1101141" y="3136716"/>
            <a:ext cx="2498726" cy="1397815"/>
          </a:xfrm>
          <a:prstGeom prst="rect">
            <a:avLst/>
          </a:prstGeom>
        </p:spPr>
      </p:pic>
    </p:spTree>
    <p:extLst>
      <p:ext uri="{BB962C8B-B14F-4D97-AF65-F5344CB8AC3E}">
        <p14:creationId xmlns:p14="http://schemas.microsoft.com/office/powerpoint/2010/main" val="9116194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04"/>
          <p:cNvPicPr>
            <a:picLocks noChangeAspect="1"/>
          </p:cNvPicPr>
          <p:nvPr/>
        </p:nvPicPr>
        <p:blipFill>
          <a:blip r:embed="rId3"/>
          <a:stretch>
            <a:fillRect/>
          </a:stretch>
        </p:blipFill>
        <p:spPr>
          <a:xfrm>
            <a:off x="0" y="-15875"/>
            <a:ext cx="11304588" cy="781050"/>
          </a:xfrm>
          <a:prstGeom prst="rect">
            <a:avLst/>
          </a:prstGeom>
          <a:noFill/>
          <a:ln w="9525">
            <a:noFill/>
          </a:ln>
        </p:spPr>
      </p:pic>
      <p:pic>
        <p:nvPicPr>
          <p:cNvPr id="3075" name="Picture 8" descr="01"/>
          <p:cNvPicPr>
            <a:picLocks noChangeAspect="1"/>
          </p:cNvPicPr>
          <p:nvPr/>
        </p:nvPicPr>
        <p:blipFill>
          <a:blip r:embed="rId4"/>
          <a:stretch>
            <a:fillRect/>
          </a:stretch>
        </p:blipFill>
        <p:spPr>
          <a:xfrm>
            <a:off x="11403013" y="30163"/>
            <a:ext cx="760412" cy="735012"/>
          </a:xfrm>
          <a:prstGeom prst="rect">
            <a:avLst/>
          </a:prstGeom>
          <a:noFill/>
          <a:ln w="9525">
            <a:noFill/>
          </a:ln>
        </p:spPr>
      </p:pic>
      <p:pic>
        <p:nvPicPr>
          <p:cNvPr id="3076" name="Picture 11" descr="03"/>
          <p:cNvPicPr>
            <a:picLocks noChangeAspect="1"/>
          </p:cNvPicPr>
          <p:nvPr/>
        </p:nvPicPr>
        <p:blipFill>
          <a:blip r:embed="rId5"/>
          <a:stretch>
            <a:fillRect/>
          </a:stretch>
        </p:blipFill>
        <p:spPr>
          <a:xfrm>
            <a:off x="10580688" y="6459538"/>
            <a:ext cx="1447800" cy="347662"/>
          </a:xfrm>
          <a:prstGeom prst="rect">
            <a:avLst/>
          </a:prstGeom>
          <a:noFill/>
          <a:ln w="9525">
            <a:noFill/>
          </a:ln>
        </p:spPr>
      </p:pic>
      <p:pic>
        <p:nvPicPr>
          <p:cNvPr id="3077" name="Picture 10" descr="D:\Program Files\Tencent\QQ\Users\358176546\Image\4O47CTNL@655SQ2~@Q48VE0.jpg"/>
          <p:cNvPicPr>
            <a:picLocks noChangeAspect="1"/>
          </p:cNvPicPr>
          <p:nvPr/>
        </p:nvPicPr>
        <p:blipFill>
          <a:blip r:embed="rId6"/>
          <a:stretch>
            <a:fillRect/>
          </a:stretch>
        </p:blipFill>
        <p:spPr>
          <a:xfrm>
            <a:off x="100013" y="6492875"/>
            <a:ext cx="2498725" cy="314325"/>
          </a:xfrm>
          <a:prstGeom prst="rect">
            <a:avLst/>
          </a:prstGeom>
          <a:noFill/>
          <a:ln w="9525">
            <a:noFill/>
          </a:ln>
        </p:spPr>
      </p:pic>
      <p:sp>
        <p:nvSpPr>
          <p:cNvPr id="9" name="Rectangle 2"/>
          <p:cNvSpPr>
            <a:spLocks noChangeArrowheads="1"/>
          </p:cNvSpPr>
          <p:nvPr/>
        </p:nvSpPr>
        <p:spPr bwMode="auto">
          <a:xfrm>
            <a:off x="0" y="76200"/>
            <a:ext cx="3914775" cy="688975"/>
          </a:xfrm>
          <a:prstGeom prst="rect">
            <a:avLst/>
          </a:prstGeom>
          <a:noFill/>
          <a:ln>
            <a:noFill/>
          </a:ln>
        </p:spPr>
        <p:txBody>
          <a:body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en-US" altLang="zh-CN" sz="4000" b="1" i="0" u="none" strike="noStrike" kern="1200" cap="none" spc="0" normalizeH="0" baseline="0" noProof="0" dirty="0">
                <a:ln>
                  <a:noFill/>
                </a:ln>
                <a:solidFill>
                  <a:schemeClr val="bg1"/>
                </a:solidFill>
                <a:effectLst/>
                <a:uLnTx/>
                <a:uFillTx/>
                <a:latin typeface="+mn-ea"/>
                <a:ea typeface="+mn-ea"/>
                <a:cs typeface="+mn-cs"/>
              </a:rPr>
              <a:t>Overview</a:t>
            </a:r>
          </a:p>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zh-CN" altLang="en-US" sz="4000" b="1" i="0" u="none" strike="noStrike" kern="1200" cap="none" spc="0" normalizeH="0" baseline="0" noProof="0" dirty="0">
              <a:ln>
                <a:noFill/>
              </a:ln>
              <a:solidFill>
                <a:schemeClr val="bg1"/>
              </a:solidFill>
              <a:effectLst/>
              <a:uLnTx/>
              <a:uFillTx/>
              <a:latin typeface="+mn-ea"/>
              <a:ea typeface="+mn-ea"/>
              <a:cs typeface="+mn-cs"/>
            </a:endParaRPr>
          </a:p>
        </p:txBody>
      </p:sp>
      <p:pic>
        <p:nvPicPr>
          <p:cNvPr id="3" name="图片 2">
            <a:extLst>
              <a:ext uri="{FF2B5EF4-FFF2-40B4-BE49-F238E27FC236}">
                <a16:creationId xmlns:a16="http://schemas.microsoft.com/office/drawing/2014/main" id="{7EF08797-595C-4381-8CD1-69955504B09B}"/>
              </a:ext>
            </a:extLst>
          </p:cNvPr>
          <p:cNvPicPr>
            <a:picLocks noChangeAspect="1"/>
          </p:cNvPicPr>
          <p:nvPr/>
        </p:nvPicPr>
        <p:blipFill>
          <a:blip r:embed="rId7"/>
          <a:stretch>
            <a:fillRect/>
          </a:stretch>
        </p:blipFill>
        <p:spPr>
          <a:xfrm>
            <a:off x="100013" y="1535249"/>
            <a:ext cx="5039502" cy="2093776"/>
          </a:xfrm>
          <a:prstGeom prst="rect">
            <a:avLst/>
          </a:prstGeom>
        </p:spPr>
      </p:pic>
      <p:pic>
        <p:nvPicPr>
          <p:cNvPr id="6" name="图片 5">
            <a:extLst>
              <a:ext uri="{FF2B5EF4-FFF2-40B4-BE49-F238E27FC236}">
                <a16:creationId xmlns:a16="http://schemas.microsoft.com/office/drawing/2014/main" id="{04392FA8-6E4B-4F8E-A0CA-5851F054D78F}"/>
              </a:ext>
            </a:extLst>
          </p:cNvPr>
          <p:cNvPicPr>
            <a:picLocks noChangeAspect="1"/>
          </p:cNvPicPr>
          <p:nvPr/>
        </p:nvPicPr>
        <p:blipFill>
          <a:blip r:embed="rId8"/>
          <a:stretch>
            <a:fillRect/>
          </a:stretch>
        </p:blipFill>
        <p:spPr>
          <a:xfrm>
            <a:off x="5519414" y="1535249"/>
            <a:ext cx="6509074" cy="2321251"/>
          </a:xfrm>
          <a:prstGeom prst="rect">
            <a:avLst/>
          </a:prstGeom>
        </p:spPr>
      </p:pic>
      <p:sp>
        <p:nvSpPr>
          <p:cNvPr id="14" name="文本框 13">
            <a:extLst>
              <a:ext uri="{FF2B5EF4-FFF2-40B4-BE49-F238E27FC236}">
                <a16:creationId xmlns:a16="http://schemas.microsoft.com/office/drawing/2014/main" id="{D6D219A1-7F8A-402B-B793-5009D7B2FB64}"/>
              </a:ext>
            </a:extLst>
          </p:cNvPr>
          <p:cNvSpPr txBox="1"/>
          <p:nvPr/>
        </p:nvSpPr>
        <p:spPr>
          <a:xfrm>
            <a:off x="5958569" y="4811203"/>
            <a:ext cx="6204856" cy="1200329"/>
          </a:xfrm>
          <a:prstGeom prst="rect">
            <a:avLst/>
          </a:prstGeom>
          <a:noFill/>
        </p:spPr>
        <p:txBody>
          <a:bodyPr wrap="square">
            <a:spAutoFit/>
          </a:bodyPr>
          <a:lstStyle/>
          <a:p>
            <a:r>
              <a:rPr lang="zh-CN" altLang="en-US" dirty="0">
                <a:ln w="0"/>
                <a:solidFill>
                  <a:schemeClr val="accent1"/>
                </a:solidFill>
                <a:effectLst>
                  <a:outerShdw blurRad="38100" dist="25400" dir="5400000" algn="ctr" rotWithShape="0">
                    <a:srgbClr val="6E747A">
                      <a:alpha val="43000"/>
                    </a:srgbClr>
                  </a:outerShdw>
                </a:effectLst>
              </a:rPr>
              <a:t>The network cable needs to be made by yourself, please refer to the quick installation guide.</a:t>
            </a:r>
          </a:p>
          <a:p>
            <a:r>
              <a:rPr lang="zh-CN" altLang="en-US" dirty="0">
                <a:ln w="0"/>
                <a:solidFill>
                  <a:schemeClr val="accent1"/>
                </a:solidFill>
                <a:effectLst>
                  <a:outerShdw blurRad="38100" dist="25400" dir="5400000" algn="ctr" rotWithShape="0">
                    <a:srgbClr val="6E747A">
                      <a:alpha val="43000"/>
                    </a:srgbClr>
                  </a:outerShdw>
                </a:effectLst>
              </a:rPr>
              <a:t>The energy storage machine uses the COM port, and the grid-connected machine uses the 485 port.</a:t>
            </a:r>
          </a:p>
        </p:txBody>
      </p:sp>
      <p:sp>
        <p:nvSpPr>
          <p:cNvPr id="16" name="文本框 15">
            <a:extLst>
              <a:ext uri="{FF2B5EF4-FFF2-40B4-BE49-F238E27FC236}">
                <a16:creationId xmlns:a16="http://schemas.microsoft.com/office/drawing/2014/main" id="{B19C24F8-B471-436A-92E9-3F6ADB66EE1D}"/>
              </a:ext>
            </a:extLst>
          </p:cNvPr>
          <p:cNvSpPr txBox="1"/>
          <p:nvPr/>
        </p:nvSpPr>
        <p:spPr>
          <a:xfrm>
            <a:off x="188119" y="4896928"/>
            <a:ext cx="4951396" cy="1200329"/>
          </a:xfrm>
          <a:prstGeom prst="rect">
            <a:avLst/>
          </a:prstGeom>
          <a:noFill/>
          <a:ln>
            <a:solidFill>
              <a:schemeClr val="accent2">
                <a:lumMod val="60000"/>
                <a:lumOff val="40000"/>
              </a:schemeClr>
            </a:solidFill>
          </a:ln>
        </p:spPr>
        <p:txBody>
          <a:bodyPr wrap="square">
            <a:spAutoFit/>
          </a:bodyPr>
          <a:lstStyle/>
          <a:p>
            <a:r>
              <a:rPr lang="zh-CN" altLang="en-US" dirty="0">
                <a:solidFill>
                  <a:schemeClr val="accent2">
                    <a:lumMod val="75000"/>
                  </a:schemeClr>
                </a:solidFill>
              </a:rPr>
              <a:t>Which port is used for the heat pump to start, the specific need to be based on the heat pump (different manufacturers have different definitions, here K3\K4 are just examples)</a:t>
            </a:r>
          </a:p>
        </p:txBody>
      </p:sp>
      <p:cxnSp>
        <p:nvCxnSpPr>
          <p:cNvPr id="12" name="连接符: 肘形 11">
            <a:extLst>
              <a:ext uri="{FF2B5EF4-FFF2-40B4-BE49-F238E27FC236}">
                <a16:creationId xmlns:a16="http://schemas.microsoft.com/office/drawing/2014/main" id="{CB709513-99DE-4DD7-A60E-E59B3270007D}"/>
              </a:ext>
            </a:extLst>
          </p:cNvPr>
          <p:cNvCxnSpPr/>
          <p:nvPr/>
        </p:nvCxnSpPr>
        <p:spPr bwMode="auto">
          <a:xfrm rot="5400000">
            <a:off x="10549193" y="3957382"/>
            <a:ext cx="1077403" cy="630238"/>
          </a:xfrm>
          <a:prstGeom prst="bentConnector3">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连接符: 肘形 18">
            <a:extLst>
              <a:ext uri="{FF2B5EF4-FFF2-40B4-BE49-F238E27FC236}">
                <a16:creationId xmlns:a16="http://schemas.microsoft.com/office/drawing/2014/main" id="{6AFB9FC7-6D01-4AA5-A5B6-5C7AD91A26A9}"/>
              </a:ext>
            </a:extLst>
          </p:cNvPr>
          <p:cNvCxnSpPr>
            <a:cxnSpLocks/>
          </p:cNvCxnSpPr>
          <p:nvPr/>
        </p:nvCxnSpPr>
        <p:spPr bwMode="auto">
          <a:xfrm rot="5400000">
            <a:off x="4642885" y="3539076"/>
            <a:ext cx="1488368" cy="1371600"/>
          </a:xfrm>
          <a:prstGeom prst="bentConnector3">
            <a:avLst>
              <a:gd name="adj1" fmla="val 50000"/>
            </a:avLst>
          </a:prstGeom>
          <a:ln w="38100">
            <a:solidFill>
              <a:schemeClr val="accent2">
                <a:lumMod val="60000"/>
                <a:lumOff val="4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53113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04"/>
          <p:cNvPicPr>
            <a:picLocks noChangeAspect="1"/>
          </p:cNvPicPr>
          <p:nvPr/>
        </p:nvPicPr>
        <p:blipFill>
          <a:blip r:embed="rId3"/>
          <a:stretch>
            <a:fillRect/>
          </a:stretch>
        </p:blipFill>
        <p:spPr>
          <a:xfrm>
            <a:off x="0" y="-15875"/>
            <a:ext cx="11304588" cy="781050"/>
          </a:xfrm>
          <a:prstGeom prst="rect">
            <a:avLst/>
          </a:prstGeom>
          <a:noFill/>
          <a:ln w="9525">
            <a:noFill/>
          </a:ln>
        </p:spPr>
      </p:pic>
      <p:pic>
        <p:nvPicPr>
          <p:cNvPr id="3075" name="Picture 8" descr="01"/>
          <p:cNvPicPr>
            <a:picLocks noChangeAspect="1"/>
          </p:cNvPicPr>
          <p:nvPr/>
        </p:nvPicPr>
        <p:blipFill>
          <a:blip r:embed="rId4"/>
          <a:stretch>
            <a:fillRect/>
          </a:stretch>
        </p:blipFill>
        <p:spPr>
          <a:xfrm>
            <a:off x="11403013" y="30163"/>
            <a:ext cx="760412" cy="735012"/>
          </a:xfrm>
          <a:prstGeom prst="rect">
            <a:avLst/>
          </a:prstGeom>
          <a:noFill/>
          <a:ln w="9525">
            <a:noFill/>
          </a:ln>
        </p:spPr>
      </p:pic>
      <p:pic>
        <p:nvPicPr>
          <p:cNvPr id="3076" name="Picture 11" descr="03"/>
          <p:cNvPicPr>
            <a:picLocks noChangeAspect="1"/>
          </p:cNvPicPr>
          <p:nvPr/>
        </p:nvPicPr>
        <p:blipFill>
          <a:blip r:embed="rId5"/>
          <a:stretch>
            <a:fillRect/>
          </a:stretch>
        </p:blipFill>
        <p:spPr>
          <a:xfrm>
            <a:off x="10580688" y="6459538"/>
            <a:ext cx="1447800" cy="347662"/>
          </a:xfrm>
          <a:prstGeom prst="rect">
            <a:avLst/>
          </a:prstGeom>
          <a:noFill/>
          <a:ln w="9525">
            <a:noFill/>
          </a:ln>
        </p:spPr>
      </p:pic>
      <p:pic>
        <p:nvPicPr>
          <p:cNvPr id="3077" name="Picture 10" descr="D:\Program Files\Tencent\QQ\Users\358176546\Image\4O47CTNL@655SQ2~@Q48VE0.jpg"/>
          <p:cNvPicPr>
            <a:picLocks noChangeAspect="1"/>
          </p:cNvPicPr>
          <p:nvPr/>
        </p:nvPicPr>
        <p:blipFill>
          <a:blip r:embed="rId6"/>
          <a:stretch>
            <a:fillRect/>
          </a:stretch>
        </p:blipFill>
        <p:spPr>
          <a:xfrm>
            <a:off x="100013" y="6492875"/>
            <a:ext cx="2498725" cy="314325"/>
          </a:xfrm>
          <a:prstGeom prst="rect">
            <a:avLst/>
          </a:prstGeom>
          <a:noFill/>
          <a:ln w="9525">
            <a:noFill/>
          </a:ln>
        </p:spPr>
      </p:pic>
      <p:sp>
        <p:nvSpPr>
          <p:cNvPr id="9" name="Rectangle 2"/>
          <p:cNvSpPr>
            <a:spLocks noChangeArrowheads="1"/>
          </p:cNvSpPr>
          <p:nvPr/>
        </p:nvSpPr>
        <p:spPr bwMode="auto">
          <a:xfrm>
            <a:off x="0" y="76200"/>
            <a:ext cx="3914775" cy="688975"/>
          </a:xfrm>
          <a:prstGeom prst="rect">
            <a:avLst/>
          </a:prstGeom>
          <a:noFill/>
          <a:ln>
            <a:noFill/>
          </a:ln>
        </p:spPr>
        <p:txBody>
          <a:bodyPr/>
          <a:lstStyle/>
          <a:p>
            <a:pPr lvl="0" eaLnBrk="1" hangingPunct="1">
              <a:lnSpc>
                <a:spcPct val="90000"/>
              </a:lnSpc>
              <a:defRPr/>
            </a:pPr>
            <a:r>
              <a:rPr lang="en-US" altLang="zh-CN" sz="4000" b="1" dirty="0">
                <a:solidFill>
                  <a:schemeClr val="bg1"/>
                </a:solidFill>
                <a:latin typeface="+mn-ea"/>
                <a:ea typeface="+mn-ea"/>
              </a:rPr>
              <a:t>Wiring</a:t>
            </a:r>
            <a:endParaRPr kumimoji="0" lang="zh-CN" altLang="en-US" sz="4000" b="1" i="0" u="none" strike="noStrike" kern="1200" cap="none" spc="0" normalizeH="0" baseline="0" noProof="0" dirty="0">
              <a:ln>
                <a:noFill/>
              </a:ln>
              <a:solidFill>
                <a:schemeClr val="bg1"/>
              </a:solidFill>
              <a:effectLst/>
              <a:uLnTx/>
              <a:uFillTx/>
              <a:latin typeface="+mn-ea"/>
              <a:ea typeface="+mn-ea"/>
              <a:cs typeface="+mn-cs"/>
            </a:endParaRPr>
          </a:p>
        </p:txBody>
      </p:sp>
      <p:pic>
        <p:nvPicPr>
          <p:cNvPr id="3" name="图片 2">
            <a:extLst>
              <a:ext uri="{FF2B5EF4-FFF2-40B4-BE49-F238E27FC236}">
                <a16:creationId xmlns:a16="http://schemas.microsoft.com/office/drawing/2014/main" id="{7EF08797-595C-4381-8CD1-69955504B09B}"/>
              </a:ext>
            </a:extLst>
          </p:cNvPr>
          <p:cNvPicPr>
            <a:picLocks noChangeAspect="1"/>
          </p:cNvPicPr>
          <p:nvPr/>
        </p:nvPicPr>
        <p:blipFill>
          <a:blip r:embed="rId7"/>
          <a:stretch>
            <a:fillRect/>
          </a:stretch>
        </p:blipFill>
        <p:spPr>
          <a:xfrm>
            <a:off x="3295523" y="1101956"/>
            <a:ext cx="5600954" cy="2327044"/>
          </a:xfrm>
          <a:prstGeom prst="rect">
            <a:avLst/>
          </a:prstGeom>
        </p:spPr>
      </p:pic>
      <p:graphicFrame>
        <p:nvGraphicFramePr>
          <p:cNvPr id="4" name="表格 4">
            <a:extLst>
              <a:ext uri="{FF2B5EF4-FFF2-40B4-BE49-F238E27FC236}">
                <a16:creationId xmlns:a16="http://schemas.microsoft.com/office/drawing/2014/main" id="{217A7E92-DDBE-4A9A-B5E8-1263D73F1512}"/>
              </a:ext>
            </a:extLst>
          </p:cNvPr>
          <p:cNvGraphicFramePr>
            <a:graphicFrameLocks noGrp="1"/>
          </p:cNvGraphicFramePr>
          <p:nvPr>
            <p:extLst>
              <p:ext uri="{D42A27DB-BD31-4B8C-83A1-F6EECF244321}">
                <p14:modId xmlns:p14="http://schemas.microsoft.com/office/powerpoint/2010/main" val="361278036"/>
              </p:ext>
            </p:extLst>
          </p:nvPr>
        </p:nvGraphicFramePr>
        <p:xfrm>
          <a:off x="6873550" y="4423593"/>
          <a:ext cx="5318450" cy="1651000"/>
        </p:xfrm>
        <a:graphic>
          <a:graphicData uri="http://schemas.openxmlformats.org/drawingml/2006/table">
            <a:tbl>
              <a:tblPr firstRow="1" bandRow="1">
                <a:tableStyleId>{5C22544A-7EE6-4342-B048-85BDC9FD1C3A}</a:tableStyleId>
              </a:tblPr>
              <a:tblGrid>
                <a:gridCol w="1838130">
                  <a:extLst>
                    <a:ext uri="{9D8B030D-6E8A-4147-A177-3AD203B41FA5}">
                      <a16:colId xmlns:a16="http://schemas.microsoft.com/office/drawing/2014/main" val="1639849079"/>
                    </a:ext>
                  </a:extLst>
                </a:gridCol>
                <a:gridCol w="2257431">
                  <a:extLst>
                    <a:ext uri="{9D8B030D-6E8A-4147-A177-3AD203B41FA5}">
                      <a16:colId xmlns:a16="http://schemas.microsoft.com/office/drawing/2014/main" val="1121342243"/>
                    </a:ext>
                  </a:extLst>
                </a:gridCol>
                <a:gridCol w="1222889">
                  <a:extLst>
                    <a:ext uri="{9D8B030D-6E8A-4147-A177-3AD203B41FA5}">
                      <a16:colId xmlns:a16="http://schemas.microsoft.com/office/drawing/2014/main" val="1957088687"/>
                    </a:ext>
                  </a:extLst>
                </a:gridCol>
              </a:tblGrid>
              <a:tr h="370840">
                <a:tc>
                  <a:txBody>
                    <a:bodyPr/>
                    <a:lstStyle/>
                    <a:p>
                      <a:pPr algn="ctr"/>
                      <a:r>
                        <a:rPr lang="en-US" altLang="zh-CN" dirty="0"/>
                        <a:t>module</a:t>
                      </a:r>
                      <a:endParaRPr lang="zh-CN" altLang="en-US" dirty="0"/>
                    </a:p>
                  </a:txBody>
                  <a:tcPr/>
                </a:tc>
                <a:tc>
                  <a:txBody>
                    <a:bodyPr/>
                    <a:lstStyle/>
                    <a:p>
                      <a:pPr algn="ctr"/>
                      <a:r>
                        <a:rPr lang="en-US" altLang="zh-CN" sz="1800" b="0" i="0" u="none" strike="noStrike" kern="1200" baseline="0" dirty="0">
                          <a:solidFill>
                            <a:schemeClr val="lt1"/>
                          </a:solidFill>
                          <a:latin typeface="+mn-lt"/>
                          <a:ea typeface="+mn-ea"/>
                          <a:cs typeface="+mn-cs"/>
                        </a:rPr>
                        <a:t>COM&amp;RS485 PIN Definition</a:t>
                      </a:r>
                      <a:endParaRPr lang="zh-CN" altLang="en-US" dirty="0"/>
                    </a:p>
                  </a:txBody>
                  <a:tcPr/>
                </a:tc>
                <a:tc>
                  <a:txBody>
                    <a:bodyPr/>
                    <a:lstStyle/>
                    <a:p>
                      <a:pPr algn="ctr"/>
                      <a:r>
                        <a:rPr lang="en-US" altLang="zh-CN" dirty="0"/>
                        <a:t>DIP switch</a:t>
                      </a:r>
                    </a:p>
                  </a:txBody>
                  <a:tcPr/>
                </a:tc>
                <a:extLst>
                  <a:ext uri="{0D108BD9-81ED-4DB2-BD59-A6C34878D82A}">
                    <a16:rowId xmlns:a16="http://schemas.microsoft.com/office/drawing/2014/main" val="228266619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X1-Hybrid-G4</a:t>
                      </a:r>
                      <a:br>
                        <a:rPr lang="en-US" altLang="zh-CN" dirty="0"/>
                      </a:br>
                      <a:r>
                        <a:rPr lang="en-US" altLang="zh-CN" dirty="0"/>
                        <a:t>X3-Hybrid-G4</a:t>
                      </a:r>
                      <a:endParaRPr lang="zh-CN" altLang="en-US" dirty="0"/>
                    </a:p>
                  </a:txBody>
                  <a:tcPr/>
                </a:tc>
                <a:tc>
                  <a:txBody>
                    <a:bodyPr/>
                    <a:lstStyle/>
                    <a:p>
                      <a:pPr algn="ctr"/>
                      <a:r>
                        <a:rPr lang="zh-CN" altLang="en-US" dirty="0"/>
                        <a:t>3, 6, 7 and 8</a:t>
                      </a:r>
                    </a:p>
                  </a:txBody>
                  <a:tcPr/>
                </a:tc>
                <a:tc>
                  <a:txBody>
                    <a:bodyPr/>
                    <a:lstStyle/>
                    <a:p>
                      <a:pPr algn="ctr"/>
                      <a:r>
                        <a:rPr lang="en-US" altLang="zh-CN" dirty="0"/>
                        <a:t>OFF</a:t>
                      </a:r>
                      <a:r>
                        <a:rPr lang="zh-CN" altLang="en-US" dirty="0"/>
                        <a:t>（</a:t>
                      </a:r>
                      <a:r>
                        <a:rPr lang="en-US" altLang="zh-CN" sz="1800" b="0" i="0" u="none" strike="noStrike" kern="1200" baseline="0" dirty="0">
                          <a:solidFill>
                            <a:schemeClr val="dk1"/>
                          </a:solidFill>
                          <a:latin typeface="+mn-lt"/>
                          <a:ea typeface="+mn-ea"/>
                          <a:cs typeface="+mn-cs"/>
                        </a:rPr>
                        <a:t>default</a:t>
                      </a:r>
                      <a:r>
                        <a:rPr lang="zh-CN" altLang="en-US" dirty="0"/>
                        <a:t>）</a:t>
                      </a:r>
                    </a:p>
                  </a:txBody>
                  <a:tcPr/>
                </a:tc>
                <a:extLst>
                  <a:ext uri="{0D108BD9-81ED-4DB2-BD59-A6C34878D82A}">
                    <a16:rowId xmlns:a16="http://schemas.microsoft.com/office/drawing/2014/main" val="4190995307"/>
                  </a:ext>
                </a:extLst>
              </a:tr>
              <a:tr h="370840">
                <a:tc>
                  <a:txBody>
                    <a:bodyPr/>
                    <a:lstStyle/>
                    <a:p>
                      <a:pPr algn="ctr"/>
                      <a:r>
                        <a:rPr lang="en-US" altLang="zh-CN" dirty="0"/>
                        <a:t>BOOST G3.2</a:t>
                      </a:r>
                      <a:endParaRPr lang="zh-CN" altLang="en-US" dirty="0"/>
                    </a:p>
                  </a:txBody>
                  <a:tcPr/>
                </a:tc>
                <a:tc>
                  <a:txBody>
                    <a:bodyPr/>
                    <a:lstStyle/>
                    <a:p>
                      <a:pPr algn="ctr"/>
                      <a:r>
                        <a:rPr lang="zh-CN" altLang="en-US" dirty="0"/>
                        <a:t>3 and 6 </a:t>
                      </a:r>
                    </a:p>
                  </a:txBody>
                  <a:tcPr/>
                </a:tc>
                <a:tc>
                  <a:txBody>
                    <a:bodyPr/>
                    <a:lstStyle/>
                    <a:p>
                      <a:pPr algn="ctr"/>
                      <a:r>
                        <a:rPr lang="en-US" altLang="zh-CN" dirty="0"/>
                        <a:t>NO</a:t>
                      </a:r>
                      <a:endParaRPr lang="zh-CN" altLang="en-US" dirty="0"/>
                    </a:p>
                  </a:txBody>
                  <a:tcPr/>
                </a:tc>
                <a:extLst>
                  <a:ext uri="{0D108BD9-81ED-4DB2-BD59-A6C34878D82A}">
                    <a16:rowId xmlns:a16="http://schemas.microsoft.com/office/drawing/2014/main" val="1094036229"/>
                  </a:ext>
                </a:extLst>
              </a:tr>
            </a:tbl>
          </a:graphicData>
        </a:graphic>
      </p:graphicFrame>
      <p:cxnSp>
        <p:nvCxnSpPr>
          <p:cNvPr id="12" name="连接符: 肘形 11">
            <a:extLst>
              <a:ext uri="{FF2B5EF4-FFF2-40B4-BE49-F238E27FC236}">
                <a16:creationId xmlns:a16="http://schemas.microsoft.com/office/drawing/2014/main" id="{22750C2E-C0B1-4D51-9F9D-D57D1640BDE5}"/>
              </a:ext>
            </a:extLst>
          </p:cNvPr>
          <p:cNvCxnSpPr>
            <a:cxnSpLocks/>
          </p:cNvCxnSpPr>
          <p:nvPr/>
        </p:nvCxnSpPr>
        <p:spPr bwMode="auto">
          <a:xfrm>
            <a:off x="6710038" y="2640563"/>
            <a:ext cx="4822599" cy="1758825"/>
          </a:xfrm>
          <a:prstGeom prst="bentConnector3">
            <a:avLst>
              <a:gd name="adj1" fmla="val 10011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矩形: 圆角 20">
            <a:extLst>
              <a:ext uri="{FF2B5EF4-FFF2-40B4-BE49-F238E27FC236}">
                <a16:creationId xmlns:a16="http://schemas.microsoft.com/office/drawing/2014/main" id="{70AA6FD6-005E-448C-AC58-42C5766EE7A3}"/>
              </a:ext>
            </a:extLst>
          </p:cNvPr>
          <p:cNvSpPr/>
          <p:nvPr/>
        </p:nvSpPr>
        <p:spPr bwMode="auto">
          <a:xfrm>
            <a:off x="6284717" y="2464359"/>
            <a:ext cx="406659" cy="353486"/>
          </a:xfrm>
          <a:prstGeom prst="roundRect">
            <a:avLst/>
          </a:prstGeom>
          <a:noFill/>
          <a:ln w="38100"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2" name="矩形: 圆角 21">
            <a:extLst>
              <a:ext uri="{FF2B5EF4-FFF2-40B4-BE49-F238E27FC236}">
                <a16:creationId xmlns:a16="http://schemas.microsoft.com/office/drawing/2014/main" id="{F536974F-6D47-4410-B16B-0596CF68D3CD}"/>
              </a:ext>
            </a:extLst>
          </p:cNvPr>
          <p:cNvSpPr/>
          <p:nvPr/>
        </p:nvSpPr>
        <p:spPr bwMode="auto">
          <a:xfrm>
            <a:off x="6096000" y="2052735"/>
            <a:ext cx="472751" cy="494522"/>
          </a:xfrm>
          <a:prstGeom prst="roundRect">
            <a:avLst/>
          </a:prstGeom>
          <a:noFill/>
          <a:ln w="38100">
            <a:solidFill>
              <a:schemeClr val="accent6">
                <a:lumMod val="60000"/>
                <a:lumOff val="4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3078" name="连接符: 肘形 3077">
            <a:extLst>
              <a:ext uri="{FF2B5EF4-FFF2-40B4-BE49-F238E27FC236}">
                <a16:creationId xmlns:a16="http://schemas.microsoft.com/office/drawing/2014/main" id="{37028355-4360-4869-9B88-F69D8F3AA3F7}"/>
              </a:ext>
            </a:extLst>
          </p:cNvPr>
          <p:cNvCxnSpPr>
            <a:cxnSpLocks/>
          </p:cNvCxnSpPr>
          <p:nvPr/>
        </p:nvCxnSpPr>
        <p:spPr bwMode="auto">
          <a:xfrm>
            <a:off x="6176865" y="2547257"/>
            <a:ext cx="3557167" cy="1809195"/>
          </a:xfrm>
          <a:prstGeom prst="bentConnector3">
            <a:avLst>
              <a:gd name="adj1" fmla="val 424"/>
            </a:avLst>
          </a:prstGeom>
          <a:solidFill>
            <a:schemeClr val="accent1"/>
          </a:solidFill>
          <a:ln w="38100" cap="flat" cmpd="sng" algn="ctr">
            <a:solidFill>
              <a:schemeClr val="accent6">
                <a:lumMod val="60000"/>
                <a:lumOff val="40000"/>
              </a:schemeClr>
            </a:solidFill>
            <a:prstDash val="solid"/>
            <a:round/>
            <a:headEnd type="triangle"/>
            <a:tailEnd type="triangle"/>
          </a:ln>
        </p:spPr>
      </p:cxnSp>
      <p:cxnSp>
        <p:nvCxnSpPr>
          <p:cNvPr id="3092" name="连接符: 肘形 3091">
            <a:extLst>
              <a:ext uri="{FF2B5EF4-FFF2-40B4-BE49-F238E27FC236}">
                <a16:creationId xmlns:a16="http://schemas.microsoft.com/office/drawing/2014/main" id="{283E0733-A225-47E1-AE57-1FF157A2A5F7}"/>
              </a:ext>
            </a:extLst>
          </p:cNvPr>
          <p:cNvCxnSpPr>
            <a:cxnSpLocks/>
          </p:cNvCxnSpPr>
          <p:nvPr/>
        </p:nvCxnSpPr>
        <p:spPr bwMode="auto">
          <a:xfrm rot="10800000">
            <a:off x="2185828" y="1278294"/>
            <a:ext cx="3070798" cy="1109186"/>
          </a:xfrm>
          <a:prstGeom prst="bentConnector3">
            <a:avLst/>
          </a:prstGeom>
          <a:solidFill>
            <a:schemeClr val="accent1"/>
          </a:solidFill>
          <a:ln w="38100" cap="flat" cmpd="sng" algn="ctr">
            <a:solidFill>
              <a:schemeClr val="accent4">
                <a:lumMod val="60000"/>
                <a:lumOff val="40000"/>
              </a:schemeClr>
            </a:solidFill>
            <a:prstDash val="solid"/>
            <a:round/>
            <a:headEnd type="none" w="med" len="med"/>
            <a:tailEnd type="triangle"/>
          </a:ln>
        </p:spPr>
      </p:cxnSp>
      <p:sp>
        <p:nvSpPr>
          <p:cNvPr id="3093" name="矩形: 圆角 3092">
            <a:extLst>
              <a:ext uri="{FF2B5EF4-FFF2-40B4-BE49-F238E27FC236}">
                <a16:creationId xmlns:a16="http://schemas.microsoft.com/office/drawing/2014/main" id="{794D78BA-D45F-41B3-8D5E-D3958E694F27}"/>
              </a:ext>
            </a:extLst>
          </p:cNvPr>
          <p:cNvSpPr/>
          <p:nvPr/>
        </p:nvSpPr>
        <p:spPr bwMode="auto">
          <a:xfrm>
            <a:off x="5258445" y="1931437"/>
            <a:ext cx="611402" cy="709126"/>
          </a:xfrm>
          <a:prstGeom prst="roundRect">
            <a:avLst/>
          </a:prstGeom>
          <a:noFill/>
          <a:ln w="38100" cap="flat" cmpd="sng" algn="ctr">
            <a:solidFill>
              <a:schemeClr val="accent3">
                <a:lumMod val="65000"/>
              </a:schemeClr>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pic>
        <p:nvPicPr>
          <p:cNvPr id="3096" name="图片 3095">
            <a:extLst>
              <a:ext uri="{FF2B5EF4-FFF2-40B4-BE49-F238E27FC236}">
                <a16:creationId xmlns:a16="http://schemas.microsoft.com/office/drawing/2014/main" id="{8DDB0E18-7A20-4FA0-8F16-912F7F48E6A6}"/>
              </a:ext>
            </a:extLst>
          </p:cNvPr>
          <p:cNvPicPr>
            <a:picLocks noChangeAspect="1"/>
          </p:cNvPicPr>
          <p:nvPr/>
        </p:nvPicPr>
        <p:blipFill>
          <a:blip r:embed="rId8"/>
          <a:stretch>
            <a:fillRect/>
          </a:stretch>
        </p:blipFill>
        <p:spPr>
          <a:xfrm>
            <a:off x="801593" y="4355508"/>
            <a:ext cx="1676400" cy="1952625"/>
          </a:xfrm>
          <a:prstGeom prst="rect">
            <a:avLst/>
          </a:prstGeom>
        </p:spPr>
      </p:pic>
      <p:pic>
        <p:nvPicPr>
          <p:cNvPr id="3098" name="图片 3097">
            <a:extLst>
              <a:ext uri="{FF2B5EF4-FFF2-40B4-BE49-F238E27FC236}">
                <a16:creationId xmlns:a16="http://schemas.microsoft.com/office/drawing/2014/main" id="{97575181-ABC2-4097-BCFB-878D012743EE}"/>
              </a:ext>
            </a:extLst>
          </p:cNvPr>
          <p:cNvPicPr>
            <a:picLocks noChangeAspect="1"/>
          </p:cNvPicPr>
          <p:nvPr/>
        </p:nvPicPr>
        <p:blipFill>
          <a:blip r:embed="rId9"/>
          <a:stretch>
            <a:fillRect/>
          </a:stretch>
        </p:blipFill>
        <p:spPr>
          <a:xfrm>
            <a:off x="506318" y="860838"/>
            <a:ext cx="1981200" cy="1752600"/>
          </a:xfrm>
          <a:prstGeom prst="rect">
            <a:avLst/>
          </a:prstGeom>
        </p:spPr>
      </p:pic>
      <p:pic>
        <p:nvPicPr>
          <p:cNvPr id="3102" name="图片 3101">
            <a:extLst>
              <a:ext uri="{FF2B5EF4-FFF2-40B4-BE49-F238E27FC236}">
                <a16:creationId xmlns:a16="http://schemas.microsoft.com/office/drawing/2014/main" id="{4C670E93-576C-4089-87CC-8D8088BAF992}"/>
              </a:ext>
            </a:extLst>
          </p:cNvPr>
          <p:cNvPicPr>
            <a:picLocks noChangeAspect="1"/>
          </p:cNvPicPr>
          <p:nvPr/>
        </p:nvPicPr>
        <p:blipFill>
          <a:blip r:embed="rId10"/>
          <a:stretch>
            <a:fillRect/>
          </a:stretch>
        </p:blipFill>
        <p:spPr>
          <a:xfrm>
            <a:off x="506318" y="2710668"/>
            <a:ext cx="2266950" cy="1657350"/>
          </a:xfrm>
          <a:prstGeom prst="rect">
            <a:avLst/>
          </a:prstGeom>
        </p:spPr>
      </p:pic>
      <p:pic>
        <p:nvPicPr>
          <p:cNvPr id="3106" name="图片 3105">
            <a:extLst>
              <a:ext uri="{FF2B5EF4-FFF2-40B4-BE49-F238E27FC236}">
                <a16:creationId xmlns:a16="http://schemas.microsoft.com/office/drawing/2014/main" id="{8F2C4C32-25DA-4FCE-A18B-78418555DCB0}"/>
              </a:ext>
            </a:extLst>
          </p:cNvPr>
          <p:cNvPicPr>
            <a:picLocks noChangeAspect="1"/>
          </p:cNvPicPr>
          <p:nvPr/>
        </p:nvPicPr>
        <p:blipFill>
          <a:blip r:embed="rId11"/>
          <a:stretch>
            <a:fillRect/>
          </a:stretch>
        </p:blipFill>
        <p:spPr>
          <a:xfrm>
            <a:off x="3208614" y="4239443"/>
            <a:ext cx="1695450" cy="2019300"/>
          </a:xfrm>
          <a:prstGeom prst="rect">
            <a:avLst/>
          </a:prstGeom>
        </p:spPr>
      </p:pic>
    </p:spTree>
    <p:extLst>
      <p:ext uri="{BB962C8B-B14F-4D97-AF65-F5344CB8AC3E}">
        <p14:creationId xmlns:p14="http://schemas.microsoft.com/office/powerpoint/2010/main" val="35502033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Effect transition="in" filter="fade">
                                      <p:cBhvr>
                                        <p:cTn id="29" dur="500"/>
                                        <p:tgtEl>
                                          <p:spTgt spid="307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93"/>
                                        </p:tgtEl>
                                        <p:attrNameLst>
                                          <p:attrName>style.visibility</p:attrName>
                                        </p:attrNameLst>
                                      </p:cBhvr>
                                      <p:to>
                                        <p:strVal val="visible"/>
                                      </p:to>
                                    </p:set>
                                    <p:animEffect transition="in" filter="fade">
                                      <p:cBhvr>
                                        <p:cTn id="34" dur="500"/>
                                        <p:tgtEl>
                                          <p:spTgt spid="309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92"/>
                                        </p:tgtEl>
                                        <p:attrNameLst>
                                          <p:attrName>style.visibility</p:attrName>
                                        </p:attrNameLst>
                                      </p:cBhvr>
                                      <p:to>
                                        <p:strVal val="visible"/>
                                      </p:to>
                                    </p:set>
                                    <p:animEffect transition="in" filter="fade">
                                      <p:cBhvr>
                                        <p:cTn id="39" dur="500"/>
                                        <p:tgtEl>
                                          <p:spTgt spid="309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98"/>
                                        </p:tgtEl>
                                        <p:attrNameLst>
                                          <p:attrName>style.visibility</p:attrName>
                                        </p:attrNameLst>
                                      </p:cBhvr>
                                      <p:to>
                                        <p:strVal val="visible"/>
                                      </p:to>
                                    </p:set>
                                    <p:animEffect transition="in" filter="fade">
                                      <p:cBhvr>
                                        <p:cTn id="44" dur="500"/>
                                        <p:tgtEl>
                                          <p:spTgt spid="309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102"/>
                                        </p:tgtEl>
                                        <p:attrNameLst>
                                          <p:attrName>style.visibility</p:attrName>
                                        </p:attrNameLst>
                                      </p:cBhvr>
                                      <p:to>
                                        <p:strVal val="visible"/>
                                      </p:to>
                                    </p:set>
                                    <p:animEffect transition="in" filter="fade">
                                      <p:cBhvr>
                                        <p:cTn id="49" dur="500"/>
                                        <p:tgtEl>
                                          <p:spTgt spid="310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96"/>
                                        </p:tgtEl>
                                        <p:attrNameLst>
                                          <p:attrName>style.visibility</p:attrName>
                                        </p:attrNameLst>
                                      </p:cBhvr>
                                      <p:to>
                                        <p:strVal val="visible"/>
                                      </p:to>
                                    </p:set>
                                    <p:animEffect transition="in" filter="fade">
                                      <p:cBhvr>
                                        <p:cTn id="54" dur="500"/>
                                        <p:tgtEl>
                                          <p:spTgt spid="309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106"/>
                                        </p:tgtEl>
                                        <p:attrNameLst>
                                          <p:attrName>style.visibility</p:attrName>
                                        </p:attrNameLst>
                                      </p:cBhvr>
                                      <p:to>
                                        <p:strVal val="visible"/>
                                      </p:to>
                                    </p:set>
                                    <p:animEffect transition="in" filter="fade">
                                      <p:cBhvr>
                                        <p:cTn id="59" dur="500"/>
                                        <p:tgtEl>
                                          <p:spTgt spid="3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0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04"/>
          <p:cNvPicPr>
            <a:picLocks noChangeAspect="1"/>
          </p:cNvPicPr>
          <p:nvPr/>
        </p:nvPicPr>
        <p:blipFill>
          <a:blip r:embed="rId3"/>
          <a:stretch>
            <a:fillRect/>
          </a:stretch>
        </p:blipFill>
        <p:spPr>
          <a:xfrm>
            <a:off x="0" y="-15875"/>
            <a:ext cx="11304588" cy="781050"/>
          </a:xfrm>
          <a:prstGeom prst="rect">
            <a:avLst/>
          </a:prstGeom>
          <a:noFill/>
          <a:ln w="9525">
            <a:noFill/>
          </a:ln>
        </p:spPr>
      </p:pic>
      <p:pic>
        <p:nvPicPr>
          <p:cNvPr id="24579" name="Picture 8" descr="01"/>
          <p:cNvPicPr>
            <a:picLocks noChangeAspect="1"/>
          </p:cNvPicPr>
          <p:nvPr/>
        </p:nvPicPr>
        <p:blipFill>
          <a:blip r:embed="rId4"/>
          <a:stretch>
            <a:fillRect/>
          </a:stretch>
        </p:blipFill>
        <p:spPr>
          <a:xfrm>
            <a:off x="11403013" y="30163"/>
            <a:ext cx="760412" cy="735012"/>
          </a:xfrm>
          <a:prstGeom prst="rect">
            <a:avLst/>
          </a:prstGeom>
          <a:noFill/>
          <a:ln w="9525">
            <a:noFill/>
          </a:ln>
        </p:spPr>
      </p:pic>
      <p:pic>
        <p:nvPicPr>
          <p:cNvPr id="24580" name="Picture 11" descr="03"/>
          <p:cNvPicPr>
            <a:picLocks noChangeAspect="1"/>
          </p:cNvPicPr>
          <p:nvPr/>
        </p:nvPicPr>
        <p:blipFill>
          <a:blip r:embed="rId5"/>
          <a:stretch>
            <a:fillRect/>
          </a:stretch>
        </p:blipFill>
        <p:spPr>
          <a:xfrm>
            <a:off x="10580688" y="6459538"/>
            <a:ext cx="1447800" cy="347662"/>
          </a:xfrm>
          <a:prstGeom prst="rect">
            <a:avLst/>
          </a:prstGeom>
          <a:noFill/>
          <a:ln w="9525">
            <a:noFill/>
          </a:ln>
        </p:spPr>
      </p:pic>
      <p:pic>
        <p:nvPicPr>
          <p:cNvPr id="24581" name="Picture 10" descr="D:\Program Files\Tencent\QQ\Users\358176546\Image\4O47CTNL@655SQ2~@Q48VE0.jpg"/>
          <p:cNvPicPr>
            <a:picLocks noChangeAspect="1"/>
          </p:cNvPicPr>
          <p:nvPr/>
        </p:nvPicPr>
        <p:blipFill>
          <a:blip r:embed="rId6"/>
          <a:stretch>
            <a:fillRect/>
          </a:stretch>
        </p:blipFill>
        <p:spPr>
          <a:xfrm>
            <a:off x="100013" y="6492875"/>
            <a:ext cx="2498725" cy="314325"/>
          </a:xfrm>
          <a:prstGeom prst="rect">
            <a:avLst/>
          </a:prstGeom>
          <a:noFill/>
          <a:ln w="9525">
            <a:noFill/>
          </a:ln>
        </p:spPr>
      </p:pic>
      <p:sp>
        <p:nvSpPr>
          <p:cNvPr id="9" name="Rectangle 2"/>
          <p:cNvSpPr>
            <a:spLocks noChangeArrowheads="1"/>
          </p:cNvSpPr>
          <p:nvPr/>
        </p:nvSpPr>
        <p:spPr bwMode="auto">
          <a:xfrm>
            <a:off x="0" y="76200"/>
            <a:ext cx="4596130" cy="688975"/>
          </a:xfrm>
          <a:prstGeom prst="rect">
            <a:avLst/>
          </a:prstGeom>
          <a:noFill/>
          <a:ln>
            <a:noFill/>
          </a:ln>
        </p:spPr>
        <p:txBody>
          <a:body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en-US" altLang="zh-CN" sz="4000" b="1" i="0" u="none" strike="noStrike" kern="1200" cap="none" spc="0" normalizeH="0" baseline="0" noProof="0" dirty="0">
                <a:ln>
                  <a:noFill/>
                </a:ln>
                <a:solidFill>
                  <a:schemeClr val="bg1"/>
                </a:solidFill>
                <a:effectLst/>
                <a:uLnTx/>
                <a:uFillTx/>
                <a:latin typeface="+mn-ea"/>
                <a:ea typeface="+mn-ea"/>
                <a:cs typeface="+mn-cs"/>
              </a:rPr>
              <a:t>Work mode</a:t>
            </a:r>
            <a:endParaRPr kumimoji="0" lang="zh-CN" altLang="en-US" sz="4000" b="1" i="0" u="none" strike="noStrike" kern="1200" cap="none" spc="0" normalizeH="0" baseline="0" noProof="0" dirty="0">
              <a:ln>
                <a:noFill/>
              </a:ln>
              <a:solidFill>
                <a:schemeClr val="bg1"/>
              </a:solidFill>
              <a:effectLst/>
              <a:uLnTx/>
              <a:uFillTx/>
              <a:latin typeface="+mn-ea"/>
              <a:ea typeface="+mn-ea"/>
              <a:cs typeface="+mn-cs"/>
            </a:endParaRPr>
          </a:p>
        </p:txBody>
      </p:sp>
      <p:pic>
        <p:nvPicPr>
          <p:cNvPr id="4" name="图片 3">
            <a:extLst>
              <a:ext uri="{FF2B5EF4-FFF2-40B4-BE49-F238E27FC236}">
                <a16:creationId xmlns:a16="http://schemas.microsoft.com/office/drawing/2014/main" id="{887DF43E-B5C1-4939-839D-E12C2739491B}"/>
              </a:ext>
            </a:extLst>
          </p:cNvPr>
          <p:cNvPicPr>
            <a:picLocks noChangeAspect="1"/>
          </p:cNvPicPr>
          <p:nvPr/>
        </p:nvPicPr>
        <p:blipFill>
          <a:blip r:embed="rId7"/>
          <a:stretch>
            <a:fillRect/>
          </a:stretch>
        </p:blipFill>
        <p:spPr>
          <a:xfrm>
            <a:off x="0" y="1463182"/>
            <a:ext cx="7908608" cy="551763"/>
          </a:xfrm>
          <a:prstGeom prst="rect">
            <a:avLst/>
          </a:prstGeom>
        </p:spPr>
      </p:pic>
      <p:pic>
        <p:nvPicPr>
          <p:cNvPr id="6" name="图片 5">
            <a:extLst>
              <a:ext uri="{FF2B5EF4-FFF2-40B4-BE49-F238E27FC236}">
                <a16:creationId xmlns:a16="http://schemas.microsoft.com/office/drawing/2014/main" id="{F89454B4-D7EA-41FE-9EC0-7522154570C1}"/>
              </a:ext>
            </a:extLst>
          </p:cNvPr>
          <p:cNvPicPr>
            <a:picLocks noChangeAspect="1"/>
          </p:cNvPicPr>
          <p:nvPr/>
        </p:nvPicPr>
        <p:blipFill>
          <a:blip r:embed="rId8"/>
          <a:stretch>
            <a:fillRect/>
          </a:stretch>
        </p:blipFill>
        <p:spPr>
          <a:xfrm>
            <a:off x="8084334" y="1217619"/>
            <a:ext cx="3138974" cy="1278683"/>
          </a:xfrm>
          <a:prstGeom prst="rect">
            <a:avLst/>
          </a:prstGeom>
        </p:spPr>
      </p:pic>
      <p:pic>
        <p:nvPicPr>
          <p:cNvPr id="24582" name="图片 24581">
            <a:extLst>
              <a:ext uri="{FF2B5EF4-FFF2-40B4-BE49-F238E27FC236}">
                <a16:creationId xmlns:a16="http://schemas.microsoft.com/office/drawing/2014/main" id="{7D0D8C25-BD5C-4DF3-ACAE-745D4DDC5D10}"/>
              </a:ext>
            </a:extLst>
          </p:cNvPr>
          <p:cNvPicPr>
            <a:picLocks noChangeAspect="1"/>
          </p:cNvPicPr>
          <p:nvPr/>
        </p:nvPicPr>
        <p:blipFill>
          <a:blip r:embed="rId9"/>
          <a:stretch>
            <a:fillRect/>
          </a:stretch>
        </p:blipFill>
        <p:spPr>
          <a:xfrm>
            <a:off x="1990725" y="2402567"/>
            <a:ext cx="7058024" cy="3616148"/>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04"/>
          <p:cNvPicPr>
            <a:picLocks noChangeAspect="1"/>
          </p:cNvPicPr>
          <p:nvPr/>
        </p:nvPicPr>
        <p:blipFill>
          <a:blip r:embed="rId3"/>
          <a:stretch>
            <a:fillRect/>
          </a:stretch>
        </p:blipFill>
        <p:spPr>
          <a:xfrm>
            <a:off x="0" y="-15875"/>
            <a:ext cx="11304588" cy="781050"/>
          </a:xfrm>
          <a:prstGeom prst="rect">
            <a:avLst/>
          </a:prstGeom>
          <a:noFill/>
          <a:ln w="9525">
            <a:noFill/>
          </a:ln>
        </p:spPr>
      </p:pic>
      <p:pic>
        <p:nvPicPr>
          <p:cNvPr id="24579" name="Picture 8" descr="01"/>
          <p:cNvPicPr>
            <a:picLocks noChangeAspect="1"/>
          </p:cNvPicPr>
          <p:nvPr/>
        </p:nvPicPr>
        <p:blipFill>
          <a:blip r:embed="rId4"/>
          <a:stretch>
            <a:fillRect/>
          </a:stretch>
        </p:blipFill>
        <p:spPr>
          <a:xfrm>
            <a:off x="11403013" y="30163"/>
            <a:ext cx="760412" cy="735012"/>
          </a:xfrm>
          <a:prstGeom prst="rect">
            <a:avLst/>
          </a:prstGeom>
          <a:noFill/>
          <a:ln w="9525">
            <a:noFill/>
          </a:ln>
        </p:spPr>
      </p:pic>
      <p:pic>
        <p:nvPicPr>
          <p:cNvPr id="24580" name="Picture 11" descr="03"/>
          <p:cNvPicPr>
            <a:picLocks noChangeAspect="1"/>
          </p:cNvPicPr>
          <p:nvPr/>
        </p:nvPicPr>
        <p:blipFill>
          <a:blip r:embed="rId5"/>
          <a:stretch>
            <a:fillRect/>
          </a:stretch>
        </p:blipFill>
        <p:spPr>
          <a:xfrm>
            <a:off x="10580688" y="6459538"/>
            <a:ext cx="1447800" cy="347662"/>
          </a:xfrm>
          <a:prstGeom prst="rect">
            <a:avLst/>
          </a:prstGeom>
          <a:noFill/>
          <a:ln w="9525">
            <a:noFill/>
          </a:ln>
        </p:spPr>
      </p:pic>
      <p:pic>
        <p:nvPicPr>
          <p:cNvPr id="24581" name="Picture 10" descr="D:\Program Files\Tencent\QQ\Users\358176546\Image\4O47CTNL@655SQ2~@Q48VE0.jpg"/>
          <p:cNvPicPr>
            <a:picLocks noChangeAspect="1"/>
          </p:cNvPicPr>
          <p:nvPr/>
        </p:nvPicPr>
        <p:blipFill>
          <a:blip r:embed="rId6"/>
          <a:stretch>
            <a:fillRect/>
          </a:stretch>
        </p:blipFill>
        <p:spPr>
          <a:xfrm>
            <a:off x="100013" y="6492875"/>
            <a:ext cx="2498725" cy="314325"/>
          </a:xfrm>
          <a:prstGeom prst="rect">
            <a:avLst/>
          </a:prstGeom>
          <a:noFill/>
          <a:ln w="9525">
            <a:noFill/>
          </a:ln>
        </p:spPr>
      </p:pic>
      <p:sp>
        <p:nvSpPr>
          <p:cNvPr id="9" name="Rectangle 2"/>
          <p:cNvSpPr>
            <a:spLocks noChangeArrowheads="1"/>
          </p:cNvSpPr>
          <p:nvPr/>
        </p:nvSpPr>
        <p:spPr bwMode="auto">
          <a:xfrm>
            <a:off x="0" y="76200"/>
            <a:ext cx="4596130" cy="688975"/>
          </a:xfrm>
          <a:prstGeom prst="rect">
            <a:avLst/>
          </a:prstGeom>
          <a:noFill/>
          <a:ln>
            <a:noFill/>
          </a:ln>
        </p:spPr>
        <p:txBody>
          <a:body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en-US" altLang="zh-CN" sz="4000" b="1" i="0" u="none" strike="noStrike" kern="1200" cap="none" spc="0" normalizeH="0" baseline="0" noProof="0" dirty="0">
                <a:ln>
                  <a:noFill/>
                </a:ln>
                <a:solidFill>
                  <a:schemeClr val="bg1"/>
                </a:solidFill>
                <a:effectLst/>
                <a:uLnTx/>
                <a:uFillTx/>
                <a:latin typeface="+mn-ea"/>
                <a:ea typeface="+mn-ea"/>
                <a:cs typeface="+mn-cs"/>
              </a:rPr>
              <a:t>Work mode</a:t>
            </a:r>
            <a:endParaRPr kumimoji="0" lang="zh-CN" altLang="en-US" sz="4000" b="1" i="0" u="none" strike="noStrike" kern="1200" cap="none" spc="0" normalizeH="0" baseline="0" noProof="0" dirty="0">
              <a:ln>
                <a:noFill/>
              </a:ln>
              <a:solidFill>
                <a:schemeClr val="bg1"/>
              </a:solidFill>
              <a:effectLst/>
              <a:uLnTx/>
              <a:uFillTx/>
              <a:latin typeface="+mn-ea"/>
              <a:ea typeface="+mn-ea"/>
              <a:cs typeface="+mn-cs"/>
            </a:endParaRPr>
          </a:p>
        </p:txBody>
      </p:sp>
      <p:graphicFrame>
        <p:nvGraphicFramePr>
          <p:cNvPr id="2" name="表格 1">
            <a:extLst>
              <a:ext uri="{FF2B5EF4-FFF2-40B4-BE49-F238E27FC236}">
                <a16:creationId xmlns:a16="http://schemas.microsoft.com/office/drawing/2014/main" id="{82F07565-7167-474E-AE16-EFA771FD1D7B}"/>
              </a:ext>
            </a:extLst>
          </p:cNvPr>
          <p:cNvGraphicFramePr>
            <a:graphicFrameLocks noGrp="1"/>
          </p:cNvGraphicFramePr>
          <p:nvPr>
            <p:extLst>
              <p:ext uri="{D42A27DB-BD31-4B8C-83A1-F6EECF244321}">
                <p14:modId xmlns:p14="http://schemas.microsoft.com/office/powerpoint/2010/main" val="2698012594"/>
              </p:ext>
            </p:extLst>
          </p:nvPr>
        </p:nvGraphicFramePr>
        <p:xfrm>
          <a:off x="893763" y="1453356"/>
          <a:ext cx="9686925" cy="4351338"/>
        </p:xfrm>
        <a:graphic>
          <a:graphicData uri="http://schemas.openxmlformats.org/drawingml/2006/table">
            <a:tbl>
              <a:tblPr>
                <a:tableStyleId>{5C22544A-7EE6-4342-B048-85BDC9FD1C3A}</a:tableStyleId>
              </a:tblPr>
              <a:tblGrid>
                <a:gridCol w="1290132">
                  <a:extLst>
                    <a:ext uri="{9D8B030D-6E8A-4147-A177-3AD203B41FA5}">
                      <a16:colId xmlns:a16="http://schemas.microsoft.com/office/drawing/2014/main" val="1653836277"/>
                    </a:ext>
                  </a:extLst>
                </a:gridCol>
                <a:gridCol w="8396793">
                  <a:extLst>
                    <a:ext uri="{9D8B030D-6E8A-4147-A177-3AD203B41FA5}">
                      <a16:colId xmlns:a16="http://schemas.microsoft.com/office/drawing/2014/main" val="528949272"/>
                    </a:ext>
                  </a:extLst>
                </a:gridCol>
              </a:tblGrid>
              <a:tr h="195419">
                <a:tc>
                  <a:txBody>
                    <a:bodyPr/>
                    <a:lstStyle/>
                    <a:p>
                      <a:pPr algn="ctr" rtl="0" fontAlgn="ctr"/>
                      <a:r>
                        <a:rPr lang="en-US" sz="1100" u="none" strike="noStrike" dirty="0">
                          <a:effectLst/>
                        </a:rPr>
                        <a:t>work mode</a:t>
                      </a:r>
                      <a:endParaRPr lang="en-US" sz="1100" b="0" i="0" u="none" strike="noStrike" dirty="0">
                        <a:solidFill>
                          <a:srgbClr val="262626"/>
                        </a:solidFill>
                        <a:effectLst/>
                        <a:latin typeface="Museo Sans 500" panose="02000000000000000000" pitchFamily="50" charset="0"/>
                        <a:ea typeface="等线" panose="02010600030101010101" pitchFamily="2" charset="-122"/>
                      </a:endParaRPr>
                    </a:p>
                  </a:txBody>
                  <a:tcPr marL="6514" marR="6514" marT="6514" marB="0" anchor="ctr"/>
                </a:tc>
                <a:tc>
                  <a:txBody>
                    <a:bodyPr/>
                    <a:lstStyle/>
                    <a:p>
                      <a:pPr algn="ctr" rtl="0" fontAlgn="ctr"/>
                      <a:r>
                        <a:rPr lang="en-US" sz="1100" u="none" strike="noStrike" dirty="0">
                          <a:effectLst/>
                        </a:rPr>
                        <a:t>work status</a:t>
                      </a:r>
                      <a:endParaRPr lang="en-US" sz="1100" b="0" i="0" u="none" strike="noStrike" dirty="0">
                        <a:solidFill>
                          <a:srgbClr val="262626"/>
                        </a:solidFill>
                        <a:effectLst/>
                        <a:latin typeface="Museo Sans 500" panose="02000000000000000000" pitchFamily="50" charset="0"/>
                        <a:ea typeface="等线" panose="02010600030101010101" pitchFamily="2" charset="-122"/>
                      </a:endParaRPr>
                    </a:p>
                  </a:txBody>
                  <a:tcPr marL="6514" marR="6514" marT="6514" marB="0" anchor="ctr"/>
                </a:tc>
                <a:extLst>
                  <a:ext uri="{0D108BD9-81ED-4DB2-BD59-A6C34878D82A}">
                    <a16:rowId xmlns:a16="http://schemas.microsoft.com/office/drawing/2014/main" val="639623580"/>
                  </a:ext>
                </a:extLst>
              </a:tr>
              <a:tr h="449465">
                <a:tc>
                  <a:txBody>
                    <a:bodyPr/>
                    <a:lstStyle/>
                    <a:p>
                      <a:pPr algn="ctr" fontAlgn="ctr"/>
                      <a:r>
                        <a:rPr lang="en-US" sz="900" u="none" strike="noStrike">
                          <a:effectLst/>
                        </a:rPr>
                        <a:t>Disable</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514" marR="6514" marT="6514" marB="0" anchor="ctr"/>
                </a:tc>
                <a:tc>
                  <a:txBody>
                    <a:bodyPr/>
                    <a:lstStyle/>
                    <a:p>
                      <a:pPr algn="l" fontAlgn="b"/>
                      <a:r>
                        <a:rPr lang="en-US" sz="900" u="none" strike="noStrike">
                          <a:effectLst/>
                        </a:rPr>
                        <a:t>Disable is the default working mode of Load Management. In this mode, the relay of the machine to control the heat pump is closed, which means that the heat pump does not work.</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514" marR="6514" marT="6514" marB="0" anchor="b"/>
                </a:tc>
                <a:extLst>
                  <a:ext uri="{0D108BD9-81ED-4DB2-BD59-A6C34878D82A}">
                    <a16:rowId xmlns:a16="http://schemas.microsoft.com/office/drawing/2014/main" val="147800147"/>
                  </a:ext>
                </a:extLst>
              </a:tr>
              <a:tr h="149822">
                <a:tc>
                  <a:txBody>
                    <a:bodyPr/>
                    <a:lstStyle/>
                    <a:p>
                      <a:pPr algn="ctr" fontAlgn="ctr"/>
                      <a:r>
                        <a:rPr lang="en-US" sz="900" u="none" strike="noStrike">
                          <a:effectLst/>
                        </a:rPr>
                        <a:t>Manual</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514" marR="6514" marT="6514" marB="0" anchor="ctr"/>
                </a:tc>
                <a:tc>
                  <a:txBody>
                    <a:bodyPr/>
                    <a:lstStyle/>
                    <a:p>
                      <a:pPr algn="l" fontAlgn="b"/>
                      <a:r>
                        <a:rPr lang="en-US" sz="900" u="none" strike="noStrike">
                          <a:effectLst/>
                        </a:rPr>
                        <a:t>In this mode, you can freely switch the heat pump on or off.</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514" marR="6514" marT="6514" marB="0" anchor="b"/>
                </a:tc>
                <a:extLst>
                  <a:ext uri="{0D108BD9-81ED-4DB2-BD59-A6C34878D82A}">
                    <a16:rowId xmlns:a16="http://schemas.microsoft.com/office/drawing/2014/main" val="988364991"/>
                  </a:ext>
                </a:extLst>
              </a:tr>
              <a:tr h="514604">
                <a:tc rowSpan="6">
                  <a:txBody>
                    <a:bodyPr/>
                    <a:lstStyle/>
                    <a:p>
                      <a:pPr algn="ctr" fontAlgn="ctr"/>
                      <a:r>
                        <a:rPr lang="en-US" sz="900" u="none" strike="noStrike">
                          <a:effectLst/>
                        </a:rPr>
                        <a:t>SmartSave</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514" marR="6514" marT="6514" marB="0" anchor="ctr"/>
                </a:tc>
                <a:tc>
                  <a:txBody>
                    <a:bodyPr/>
                    <a:lstStyle/>
                    <a:p>
                      <a:pPr algn="l" fontAlgn="b"/>
                      <a:r>
                        <a:rPr lang="en-US" sz="900" u="none" strike="noStrike">
                          <a:effectLst/>
                        </a:rPr>
                        <a:t>Thresholds on Feedin power    2000w（default）:This is when the grid-connected power of the machine is greater than this value, the machine will turn on the heat pump.</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514" marR="6514" marT="6514" marB="0" anchor="b"/>
                </a:tc>
                <a:extLst>
                  <a:ext uri="{0D108BD9-81ED-4DB2-BD59-A6C34878D82A}">
                    <a16:rowId xmlns:a16="http://schemas.microsoft.com/office/drawing/2014/main" val="3444902162"/>
                  </a:ext>
                </a:extLst>
              </a:tr>
              <a:tr h="579744">
                <a:tc vMerge="1">
                  <a:txBody>
                    <a:bodyPr/>
                    <a:lstStyle/>
                    <a:p>
                      <a:endParaRPr lang="zh-CN" altLang="en-US"/>
                    </a:p>
                  </a:txBody>
                  <a:tcPr/>
                </a:tc>
                <a:tc>
                  <a:txBody>
                    <a:bodyPr/>
                    <a:lstStyle/>
                    <a:p>
                      <a:pPr algn="l" fontAlgn="b"/>
                      <a:r>
                        <a:rPr lang="en-US" sz="900" u="none" strike="noStrike">
                          <a:effectLst/>
                        </a:rPr>
                        <a:t>Thresholds off consumption    1000w（default）:This is when the meter samples and the power drawn from the grid is greater than this value, the machine will turn off the heat pump.</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514" marR="6514" marT="6514" marB="0" anchor="b"/>
                </a:tc>
                <a:extLst>
                  <a:ext uri="{0D108BD9-81ED-4DB2-BD59-A6C34878D82A}">
                    <a16:rowId xmlns:a16="http://schemas.microsoft.com/office/drawing/2014/main" val="2981032667"/>
                  </a:ext>
                </a:extLst>
              </a:tr>
              <a:tr h="866359">
                <a:tc vMerge="1">
                  <a:txBody>
                    <a:bodyPr/>
                    <a:lstStyle/>
                    <a:p>
                      <a:endParaRPr lang="zh-CN" altLang="en-US"/>
                    </a:p>
                  </a:txBody>
                  <a:tcPr/>
                </a:tc>
                <a:tc>
                  <a:txBody>
                    <a:bodyPr/>
                    <a:lstStyle/>
                    <a:p>
                      <a:pPr algn="l" fontAlgn="b"/>
                      <a:r>
                        <a:rPr lang="en-US" sz="900" u="none" strike="noStrike">
                          <a:effectLst/>
                        </a:rPr>
                        <a:t>Thresholds off Battery Soc   40%（default）:This restriction condition is parallel to the previous condition (Thresholds off consumption). If the power drawn from the grid does not reach the Thresholds off consumption value, but the SOC of the battery reaches the protection value, the inverter will also shut down the heat pump.</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514" marR="6514" marT="6514" marB="0" anchor="b"/>
                </a:tc>
                <a:extLst>
                  <a:ext uri="{0D108BD9-81ED-4DB2-BD59-A6C34878D82A}">
                    <a16:rowId xmlns:a16="http://schemas.microsoft.com/office/drawing/2014/main" val="3307500082"/>
                  </a:ext>
                </a:extLst>
              </a:tr>
              <a:tr h="436437">
                <a:tc vMerge="1">
                  <a:txBody>
                    <a:bodyPr/>
                    <a:lstStyle/>
                    <a:p>
                      <a:endParaRPr lang="zh-CN" altLang="en-US"/>
                    </a:p>
                  </a:txBody>
                  <a:tcPr/>
                </a:tc>
                <a:tc>
                  <a:txBody>
                    <a:bodyPr/>
                    <a:lstStyle/>
                    <a:p>
                      <a:pPr algn="l" fontAlgn="b"/>
                      <a:r>
                        <a:rPr lang="en-US" sz="900" u="none" strike="noStrike">
                          <a:effectLst/>
                        </a:rPr>
                        <a:t>Minimum duration per on-signal  30Min（default）：This limitation is to limit the 30 minutes required for each operating mode switch to protect the relay.</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6514" marR="6514" marT="6514" marB="0" anchor="b"/>
                </a:tc>
                <a:extLst>
                  <a:ext uri="{0D108BD9-81ED-4DB2-BD59-A6C34878D82A}">
                    <a16:rowId xmlns:a16="http://schemas.microsoft.com/office/drawing/2014/main" val="1312725089"/>
                  </a:ext>
                </a:extLst>
              </a:tr>
              <a:tr h="579744">
                <a:tc vMerge="1">
                  <a:txBody>
                    <a:bodyPr/>
                    <a:lstStyle/>
                    <a:p>
                      <a:endParaRPr lang="zh-CN" altLang="en-US"/>
                    </a:p>
                  </a:txBody>
                  <a:tcPr/>
                </a:tc>
                <a:tc>
                  <a:txBody>
                    <a:bodyPr/>
                    <a:lstStyle/>
                    <a:p>
                      <a:pPr algn="l" fontAlgn="b"/>
                      <a:r>
                        <a:rPr lang="en-US" sz="900" u="none" strike="noStrike" dirty="0">
                          <a:effectLst/>
                        </a:rPr>
                        <a:t>Maximum duration per day  800Min（default）：This limit is the time of using the heat pump in a day. If the running time is greater than this value, the inverter will also shut down the heat pump.</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514" marR="6514" marT="6514" marB="0" anchor="b"/>
                </a:tc>
                <a:extLst>
                  <a:ext uri="{0D108BD9-81ED-4DB2-BD59-A6C34878D82A}">
                    <a16:rowId xmlns:a16="http://schemas.microsoft.com/office/drawing/2014/main" val="3984303243"/>
                  </a:ext>
                </a:extLst>
              </a:tr>
              <a:tr h="579744">
                <a:tc vMerge="1">
                  <a:txBody>
                    <a:bodyPr/>
                    <a:lstStyle/>
                    <a:p>
                      <a:endParaRPr lang="zh-CN" altLang="en-US"/>
                    </a:p>
                  </a:txBody>
                  <a:tcPr/>
                </a:tc>
                <a:tc>
                  <a:txBody>
                    <a:bodyPr/>
                    <a:lstStyle/>
                    <a:p>
                      <a:pPr algn="l" fontAlgn="b"/>
                      <a:r>
                        <a:rPr lang="en-US" sz="900" u="none" strike="noStrike" dirty="0">
                          <a:effectLst/>
                        </a:rPr>
                        <a:t>Schedule: This timetable is closed by default. In this mode, a total of two time axes can be set. When the system time of the machine is in this time axis, the machine will turn on the heat pump.</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6514" marR="6514" marT="6514" marB="0" anchor="b"/>
                </a:tc>
                <a:extLst>
                  <a:ext uri="{0D108BD9-81ED-4DB2-BD59-A6C34878D82A}">
                    <a16:rowId xmlns:a16="http://schemas.microsoft.com/office/drawing/2014/main" val="4041771090"/>
                  </a:ext>
                </a:extLst>
              </a:tr>
            </a:tbl>
          </a:graphicData>
        </a:graphic>
      </p:graphicFrame>
    </p:spTree>
    <p:extLst>
      <p:ext uri="{BB962C8B-B14F-4D97-AF65-F5344CB8AC3E}">
        <p14:creationId xmlns:p14="http://schemas.microsoft.com/office/powerpoint/2010/main" val="243104787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58" descr="C:\Documents and Settings\Administrator\桌面\背景.png"/>
          <p:cNvPicPr>
            <a:picLocks noChangeAspect="1"/>
          </p:cNvPicPr>
          <p:nvPr/>
        </p:nvPicPr>
        <p:blipFill>
          <a:blip r:embed="rId2"/>
          <a:stretch>
            <a:fillRect/>
          </a:stretch>
        </p:blipFill>
        <p:spPr>
          <a:xfrm>
            <a:off x="319088" y="1706563"/>
            <a:ext cx="11525250" cy="3254375"/>
          </a:xfrm>
          <a:prstGeom prst="rect">
            <a:avLst/>
          </a:prstGeom>
          <a:noFill/>
          <a:ln w="9525">
            <a:noFill/>
          </a:ln>
        </p:spPr>
      </p:pic>
      <p:pic>
        <p:nvPicPr>
          <p:cNvPr id="45060" name="Picture 7" descr="01"/>
          <p:cNvPicPr>
            <a:picLocks noChangeAspect="1"/>
          </p:cNvPicPr>
          <p:nvPr/>
        </p:nvPicPr>
        <p:blipFill>
          <a:blip r:embed="rId3"/>
          <a:stretch>
            <a:fillRect/>
          </a:stretch>
        </p:blipFill>
        <p:spPr>
          <a:xfrm>
            <a:off x="10656888" y="228600"/>
            <a:ext cx="1182687" cy="1295400"/>
          </a:xfrm>
          <a:prstGeom prst="rect">
            <a:avLst/>
          </a:prstGeom>
          <a:noFill/>
          <a:ln w="9525">
            <a:noFill/>
          </a:ln>
        </p:spPr>
      </p:pic>
      <p:pic>
        <p:nvPicPr>
          <p:cNvPr id="5" name="Picture 11" descr="03">
            <a:extLst>
              <a:ext uri="{FF2B5EF4-FFF2-40B4-BE49-F238E27FC236}">
                <a16:creationId xmlns:a16="http://schemas.microsoft.com/office/drawing/2014/main" id="{0E198F5C-114B-488E-B303-417E91411283}"/>
              </a:ext>
            </a:extLst>
          </p:cNvPr>
          <p:cNvPicPr>
            <a:picLocks noChangeAspect="1"/>
          </p:cNvPicPr>
          <p:nvPr/>
        </p:nvPicPr>
        <p:blipFill>
          <a:blip r:embed="rId4"/>
          <a:stretch>
            <a:fillRect/>
          </a:stretch>
        </p:blipFill>
        <p:spPr>
          <a:xfrm>
            <a:off x="10580688" y="6459538"/>
            <a:ext cx="1447800" cy="347662"/>
          </a:xfrm>
          <a:prstGeom prst="rect">
            <a:avLst/>
          </a:prstGeom>
          <a:noFill/>
          <a:ln w="9525">
            <a:noFill/>
          </a:ln>
        </p:spPr>
      </p:pic>
    </p:spTree>
  </p:cSld>
  <p:clrMapOvr>
    <a:masterClrMapping/>
  </p:clrMapOvr>
  <p:transition>
    <p:cut/>
  </p:transition>
</p:sld>
</file>

<file path=ppt/theme/theme1.xml><?xml version="1.0" encoding="utf-8"?>
<a:theme xmlns:a="http://schemas.openxmlformats.org/drawingml/2006/main" name="Health Fitness 16x9">
  <a:themeElements>
    <a:clrScheme name="Health Fitness 16x9 1">
      <a:dk1>
        <a:srgbClr val="595959"/>
      </a:dk1>
      <a:lt1>
        <a:srgbClr val="FFFFFF"/>
      </a:lt1>
      <a:dk2>
        <a:srgbClr val="000000"/>
      </a:dk2>
      <a:lt2>
        <a:srgbClr val="DDDDDD"/>
      </a:lt2>
      <a:accent1>
        <a:srgbClr val="87A91B"/>
      </a:accent1>
      <a:accent2>
        <a:srgbClr val="FBCE11"/>
      </a:accent2>
      <a:accent3>
        <a:srgbClr val="FFFFFF"/>
      </a:accent3>
      <a:accent4>
        <a:srgbClr val="4B4B4B"/>
      </a:accent4>
      <a:accent5>
        <a:srgbClr val="C3D1AB"/>
      </a:accent5>
      <a:accent6>
        <a:srgbClr val="E3BA0E"/>
      </a:accent6>
      <a:hlink>
        <a:srgbClr val="446ED8"/>
      </a:hlink>
      <a:folHlink>
        <a:srgbClr val="828282"/>
      </a:folHlink>
    </a:clrScheme>
    <a:fontScheme name="Health Fitness 16x9">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Health Fitness 16x9 1">
        <a:dk1>
          <a:srgbClr val="595959"/>
        </a:dk1>
        <a:lt1>
          <a:srgbClr val="FFFFFF"/>
        </a:lt1>
        <a:dk2>
          <a:srgbClr val="000000"/>
        </a:dk2>
        <a:lt2>
          <a:srgbClr val="DDDDDD"/>
        </a:lt2>
        <a:accent1>
          <a:srgbClr val="87A91B"/>
        </a:accent1>
        <a:accent2>
          <a:srgbClr val="FBCE11"/>
        </a:accent2>
        <a:accent3>
          <a:srgbClr val="FFFFFF"/>
        </a:accent3>
        <a:accent4>
          <a:srgbClr val="4B4B4B"/>
        </a:accent4>
        <a:accent5>
          <a:srgbClr val="C3D1AB"/>
        </a:accent5>
        <a:accent6>
          <a:srgbClr val="E3BA0E"/>
        </a:accent6>
        <a:hlink>
          <a:srgbClr val="446ED8"/>
        </a:hlink>
        <a:folHlink>
          <a:srgbClr val="82828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595959"/>
      </a:dk1>
      <a:lt1>
        <a:srgbClr val="FFFFFF"/>
      </a:lt1>
      <a:dk2>
        <a:srgbClr val="000000"/>
      </a:dk2>
      <a:lt2>
        <a:srgbClr val="DDDDDD"/>
      </a:lt2>
      <a:accent1>
        <a:srgbClr val="87A91B"/>
      </a:accent1>
      <a:accent2>
        <a:srgbClr val="FBCE11"/>
      </a:accent2>
      <a:accent3>
        <a:srgbClr val="FFFFFF"/>
      </a:accent3>
      <a:accent4>
        <a:srgbClr val="4B4B4B"/>
      </a:accent4>
      <a:accent5>
        <a:srgbClr val="C3D1AB"/>
      </a:accent5>
      <a:accent6>
        <a:srgbClr val="E3BA0E"/>
      </a:accent6>
      <a:hlink>
        <a:srgbClr val="446ED8"/>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1341</TotalTime>
  <Words>813</Words>
  <Application>Microsoft Office PowerPoint</Application>
  <PresentationFormat>Widescreen</PresentationFormat>
  <Paragraphs>44</Paragraphs>
  <Slides>9</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9</vt:i4>
      </vt:variant>
      <vt:variant>
        <vt:lpstr>Custom Shows</vt:lpstr>
      </vt:variant>
      <vt:variant>
        <vt:i4>1</vt:i4>
      </vt:variant>
    </vt:vector>
  </HeadingPairs>
  <TitlesOfParts>
    <vt:vector size="19" baseType="lpstr">
      <vt:lpstr>Arial Unicode MS</vt:lpstr>
      <vt:lpstr>等线</vt:lpstr>
      <vt:lpstr>黑体</vt:lpstr>
      <vt:lpstr>宋体</vt:lpstr>
      <vt:lpstr>Arial</vt:lpstr>
      <vt:lpstr>Calibri</vt:lpstr>
      <vt:lpstr>Calibri Light</vt:lpstr>
      <vt:lpstr>Museo Sans 500</vt:lpstr>
      <vt:lpstr>Health Fitness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自定义放映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Rene van der Woerdt</cp:lastModifiedBy>
  <cp:revision>1017</cp:revision>
  <dcterms:created xsi:type="dcterms:W3CDTF">2014-08-07T00:02:00Z</dcterms:created>
  <dcterms:modified xsi:type="dcterms:W3CDTF">2021-09-16T09:21:20Z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37476D363A3F4C4980C890141D0ACCC6</vt:lpwstr>
  </property>
</Properties>
</file>