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433" r:id="rId2"/>
    <p:sldId id="2439" r:id="rId3"/>
    <p:sldId id="2495" r:id="rId4"/>
    <p:sldId id="2496" r:id="rId5"/>
    <p:sldId id="2497" r:id="rId6"/>
    <p:sldId id="2498" r:id="rId7"/>
    <p:sldId id="2499" r:id="rId8"/>
    <p:sldId id="2500" r:id="rId9"/>
    <p:sldId id="2501" r:id="rId10"/>
    <p:sldId id="2502" r:id="rId11"/>
    <p:sldId id="101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A28B9-391C-4C92-9201-D24288FBADDB}" type="datetimeFigureOut">
              <a:rPr lang="zh-CN" altLang="en-US" smtClean="0"/>
              <a:t>2021/6/23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CC9DE-0522-4591-A201-7B149D9D3ABF}" type="slidenum">
              <a:rPr lang="zh-CN" altLang="en-US" smtClean="0"/>
              <a:t>‹#›</a:t>
            </a:fld>
            <a:endParaRPr lang="zh-CN" altLang="en-US"/>
          </a:p>
        </p:txBody>
      </p:sp>
    </p:spTree>
    <p:extLst>
      <p:ext uri="{BB962C8B-B14F-4D97-AF65-F5344CB8AC3E}">
        <p14:creationId xmlns:p14="http://schemas.microsoft.com/office/powerpoint/2010/main" val="20909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70C3A-2069-42EB-A989-65D8C43EB1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036264-6E98-44CE-844D-C35C48C2E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A08A1B6-4A08-46A6-9651-01B5C32DF120}"/>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51756B21-81D3-4011-A45A-52D0CAAA8F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A3F614-8349-44E0-A874-3C3CF2E3B0D9}"/>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426874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7554ED-4D65-41FA-8331-A36C80C3058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5581929-1BFE-4247-8FE9-45C302538D3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EC882C-1224-419E-818B-D398B719E3EC}"/>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B9980B81-D7CD-4E53-A4FF-9A2BC867DB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76A262-0F17-496E-9FD1-6BDF4B3AE926}"/>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357480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C90971-2AA7-488D-82CA-0D19A3784FC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2AF917-1AEE-4BA9-ABA2-CAA0CCC58CE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4698A3-060F-48E1-876C-CB1F9FD793E4}"/>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E195DE98-966D-42DE-94CF-3211DBEF2F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D0C385-0B0A-40E6-A574-1B3AC242B027}"/>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246890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F5AF8-6FD5-49ED-92B8-A5A31BABBE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E17EE7-DCB3-47D2-8523-1CA666359D9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0FFCF5C-B181-43FD-AEB9-0103A4BC8F9E}"/>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8E3F7F2D-C898-4766-AA13-7527F4541B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6035B1-01E7-4402-8AC7-874681BE1B89}"/>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277644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E9FBF-7CA7-428E-A6FF-EBDFA103C66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A914EC-355D-4FB7-976D-ED2A7F386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3590EC1-4E5F-4213-8C9C-BE8683D28FA4}"/>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6CD9F17C-F2D8-4B9C-9048-FA1D3FF172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3604E8-DF7A-431D-BB92-7B2F491A4C6E}"/>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257507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35CE5F-76A8-48A8-9EDE-52F0A78C90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F96E8C-1350-4E45-89B4-DEDF72DD47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AB480D9-D036-47D4-8647-6A4B8DB1BC4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CC6CFFC-32D6-4455-A53B-E970B2D7899F}"/>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FCF8F7E9-1E41-4997-9425-2309141080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2F996E-F0A3-4530-BFCF-7290C553349E}"/>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72805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426307-9381-4FAE-911D-F5ED6853390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036A8E9-FE37-473E-A8B5-7FD77674BF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6E56035-1515-4FE9-93A8-B10C6D20FCC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AE34F3E-26AC-4DD8-9A42-E0A8557A3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03E1FD6-7E3D-452A-95B7-A46BBDC4F7C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916FB4-C8A7-4F9C-A2ED-408A4EAC38E3}"/>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8" name="页脚占位符 7">
            <a:extLst>
              <a:ext uri="{FF2B5EF4-FFF2-40B4-BE49-F238E27FC236}">
                <a16:creationId xmlns:a16="http://schemas.microsoft.com/office/drawing/2014/main" id="{101DF90F-E4D0-419B-B60B-1296FB40010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1614500-5E41-49AE-8A19-80966576D97B}"/>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205111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1BD4B-7811-4E71-9284-D8354E3ECB5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C663D1-1E88-4001-BCBF-9FBA165DB06D}"/>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4" name="页脚占位符 3">
            <a:extLst>
              <a:ext uri="{FF2B5EF4-FFF2-40B4-BE49-F238E27FC236}">
                <a16:creationId xmlns:a16="http://schemas.microsoft.com/office/drawing/2014/main" id="{399DCCC3-0A38-413A-B596-E3D2B7197D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EE11A30-E4C6-441A-ABF5-CFEFE862A6FD}"/>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303608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DE297BE-DD6B-4A22-9FC3-2397DF044E7F}"/>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3" name="页脚占位符 2">
            <a:extLst>
              <a:ext uri="{FF2B5EF4-FFF2-40B4-BE49-F238E27FC236}">
                <a16:creationId xmlns:a16="http://schemas.microsoft.com/office/drawing/2014/main" id="{25F4A5C2-D6FA-4D82-867C-E768920E14F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1F5C36-09E5-4834-8B89-30A86DE6BDD8}"/>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416491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770944-1190-4F4B-8DC1-0AF71756C8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E8E19B-21BC-4E85-812B-8C38458249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A64F56B-34A9-4562-B89F-368A2811B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48F98EE-4E75-483E-B62B-F733FE156976}"/>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D1443735-2F0D-4102-8888-828F898D57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B06B72-E346-45D5-AC17-2D56B6476386}"/>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19177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7C56E-2D90-495C-9EE7-C74C46260F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C44B2EC-ED7C-4CA9-9198-5C6192025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1314EC0-C7A5-4AC2-A539-1A2A1213E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D779050-FF23-470C-85BF-C34ABB8F78C1}"/>
              </a:ext>
            </a:extLst>
          </p:cNvPr>
          <p:cNvSpPr>
            <a:spLocks noGrp="1"/>
          </p:cNvSpPr>
          <p:nvPr>
            <p:ph type="dt" sz="half" idx="10"/>
          </p:nvPr>
        </p:nvSpPr>
        <p:spPr/>
        <p:txBody>
          <a:bodyPr/>
          <a:lstStyle/>
          <a:p>
            <a:fld id="{D4F72895-34D7-4AED-A14F-26293F6FB2A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F4B83AD2-7682-45BC-A8DC-88F7F07E5F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7EFCF6-FEA1-4DCB-8D55-8EB0692BE03C}"/>
              </a:ext>
            </a:extLst>
          </p:cNvPr>
          <p:cNvSpPr>
            <a:spLocks noGrp="1"/>
          </p:cNvSpPr>
          <p:nvPr>
            <p:ph type="sldNum" sz="quarter" idx="12"/>
          </p:nvPr>
        </p:nvSpPr>
        <p:spPr/>
        <p:txBody>
          <a:body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285776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CA1838-B8E4-4E7A-8FF9-7E5FF156E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00A1D63-BCD1-4C25-9D11-2B0846C86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6E3E5B-F845-42A4-9448-4940CE032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2895-34D7-4AED-A14F-26293F6FB2A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E248C072-B972-4D27-8565-DFBBF250F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96B594E-7886-4E3A-B7BE-1047F75D6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FD8F7-7460-4F49-9F49-7260A1323C87}" type="slidenum">
              <a:rPr lang="zh-CN" altLang="en-US" smtClean="0"/>
              <a:t>‹#›</a:t>
            </a:fld>
            <a:endParaRPr lang="zh-CN" altLang="en-US"/>
          </a:p>
        </p:txBody>
      </p:sp>
    </p:spTree>
    <p:extLst>
      <p:ext uri="{BB962C8B-B14F-4D97-AF65-F5344CB8AC3E}">
        <p14:creationId xmlns:p14="http://schemas.microsoft.com/office/powerpoint/2010/main" val="394599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7C93C38-AEA3-4D8E-9CD5-F9E22D19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a:extLst>
              <a:ext uri="{FF2B5EF4-FFF2-40B4-BE49-F238E27FC236}">
                <a16:creationId xmlns:a16="http://schemas.microsoft.com/office/drawing/2014/main" id="{FA5BF038-DBF3-431B-8A92-40717AB69E9A}"/>
              </a:ext>
            </a:extLst>
          </p:cNvPr>
          <p:cNvSpPr/>
          <p:nvPr/>
        </p:nvSpPr>
        <p:spPr>
          <a:xfrm>
            <a:off x="0" y="926670"/>
            <a:ext cx="5987680" cy="328048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667DCF7-8695-4E5A-80CA-D00CFF1A75EC}"/>
              </a:ext>
            </a:extLst>
          </p:cNvPr>
          <p:cNvSpPr txBox="1"/>
          <p:nvPr/>
        </p:nvSpPr>
        <p:spPr>
          <a:xfrm>
            <a:off x="513510" y="1345309"/>
            <a:ext cx="6638613" cy="1508105"/>
          </a:xfrm>
          <a:prstGeom prst="rect">
            <a:avLst/>
          </a:prstGeom>
          <a:noFill/>
        </p:spPr>
        <p:txBody>
          <a:bodyPr wrap="square" rtlCol="0">
            <a:spAutoFit/>
          </a:bodyPr>
          <a:lstStyle/>
          <a:p>
            <a:pPr algn="l"/>
            <a:r>
              <a:rPr lang="en-US" altLang="zh-CN" sz="4800" b="1" dirty="0" err="1">
                <a:solidFill>
                  <a:srgbClr val="FFC000"/>
                </a:solidFill>
                <a:latin typeface="Antonio" panose="02000503000000000000" pitchFamily="2" charset="0"/>
                <a:sym typeface="+mn-ea"/>
              </a:rPr>
              <a:t>Solax</a:t>
            </a:r>
            <a:endParaRPr lang="en-US" altLang="zh-CN" sz="4800" b="1" dirty="0">
              <a:solidFill>
                <a:srgbClr val="FFC000"/>
              </a:solidFill>
              <a:latin typeface="Antonio" panose="02000503000000000000" pitchFamily="2" charset="0"/>
              <a:sym typeface="+mn-ea"/>
            </a:endParaRPr>
          </a:p>
          <a:p>
            <a:pPr algn="l"/>
            <a:r>
              <a:rPr lang="en-US" altLang="zh-CN" sz="4400" b="1" dirty="0">
                <a:solidFill>
                  <a:schemeClr val="bg1"/>
                </a:solidFill>
                <a:latin typeface="Antonio" panose="02000503000000000000" pitchFamily="2" charset="0"/>
                <a:sym typeface="+mn-ea"/>
              </a:rPr>
              <a:t>BMS-Parallel Box</a:t>
            </a:r>
          </a:p>
        </p:txBody>
      </p:sp>
      <p:cxnSp>
        <p:nvCxnSpPr>
          <p:cNvPr id="31" name="直接连接符 30">
            <a:extLst>
              <a:ext uri="{FF2B5EF4-FFF2-40B4-BE49-F238E27FC236}">
                <a16:creationId xmlns:a16="http://schemas.microsoft.com/office/drawing/2014/main" id="{40E3C046-E424-4E3A-A879-2392613E7572}"/>
              </a:ext>
            </a:extLst>
          </p:cNvPr>
          <p:cNvCxnSpPr>
            <a:cxnSpLocks/>
          </p:cNvCxnSpPr>
          <p:nvPr/>
        </p:nvCxnSpPr>
        <p:spPr>
          <a:xfrm>
            <a:off x="596570" y="2888319"/>
            <a:ext cx="501281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2618CE93-7423-49EA-80F2-B88FE28663D8}"/>
              </a:ext>
            </a:extLst>
          </p:cNvPr>
          <p:cNvSpPr/>
          <p:nvPr/>
        </p:nvSpPr>
        <p:spPr>
          <a:xfrm>
            <a:off x="513510" y="3188968"/>
            <a:ext cx="1946691" cy="5048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dirty="0" err="1">
                <a:solidFill>
                  <a:schemeClr val="bg1"/>
                </a:solidFill>
                <a:latin typeface="Museo Sans 500" panose="02000000000000000000" pitchFamily="50" charset="0"/>
                <a:ea typeface="华文宋体" panose="02010600040101010101" pitchFamily="2" charset="-122"/>
              </a:rPr>
              <a:t>Phrasios</a:t>
            </a:r>
            <a:endParaRPr lang="zh-CN" altLang="en-US" sz="2400" dirty="0">
              <a:solidFill>
                <a:schemeClr val="bg1"/>
              </a:solidFill>
              <a:latin typeface="Museo Sans 500" panose="02000000000000000000" pitchFamily="50" charset="0"/>
              <a:ea typeface="华文宋体" panose="02010600040101010101" pitchFamily="2" charset="-122"/>
            </a:endParaRPr>
          </a:p>
        </p:txBody>
      </p:sp>
      <p:grpSp>
        <p:nvGrpSpPr>
          <p:cNvPr id="15" name="组合 14">
            <a:extLst>
              <a:ext uri="{FF2B5EF4-FFF2-40B4-BE49-F238E27FC236}">
                <a16:creationId xmlns:a16="http://schemas.microsoft.com/office/drawing/2014/main" id="{5D3EF8D5-C45D-4BC5-94B4-F0683949C63A}"/>
              </a:ext>
            </a:extLst>
          </p:cNvPr>
          <p:cNvGrpSpPr/>
          <p:nvPr/>
        </p:nvGrpSpPr>
        <p:grpSpPr>
          <a:xfrm>
            <a:off x="8915395" y="6125297"/>
            <a:ext cx="2686306" cy="544567"/>
            <a:chOff x="8915395" y="7077257"/>
            <a:chExt cx="2686306" cy="544567"/>
          </a:xfrm>
        </p:grpSpPr>
        <p:pic>
          <p:nvPicPr>
            <p:cNvPr id="16" name="图片 15">
              <a:extLst>
                <a:ext uri="{FF2B5EF4-FFF2-40B4-BE49-F238E27FC236}">
                  <a16:creationId xmlns:a16="http://schemas.microsoft.com/office/drawing/2014/main" id="{EF2F9C53-9F04-4F66-9FBA-849B1E85C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601" y="7256210"/>
              <a:ext cx="1217100" cy="301768"/>
            </a:xfrm>
            <a:prstGeom prst="rect">
              <a:avLst/>
            </a:prstGeom>
          </p:spPr>
        </p:pic>
        <p:pic>
          <p:nvPicPr>
            <p:cNvPr id="17" name="图片 16">
              <a:extLst>
                <a:ext uri="{FF2B5EF4-FFF2-40B4-BE49-F238E27FC236}">
                  <a16:creationId xmlns:a16="http://schemas.microsoft.com/office/drawing/2014/main" id="{F3BDEA9D-0BED-417F-AD59-9F01C11BA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395" y="7077257"/>
              <a:ext cx="1037619" cy="544567"/>
            </a:xfrm>
            <a:prstGeom prst="rect">
              <a:avLst/>
            </a:prstGeom>
          </p:spPr>
        </p:pic>
        <p:cxnSp>
          <p:nvCxnSpPr>
            <p:cNvPr id="18" name="直接连接符 17">
              <a:extLst>
                <a:ext uri="{FF2B5EF4-FFF2-40B4-BE49-F238E27FC236}">
                  <a16:creationId xmlns:a16="http://schemas.microsoft.com/office/drawing/2014/main" id="{1E1F3231-2DE2-4D29-8D14-6FB2EC44F45D}"/>
                </a:ext>
              </a:extLst>
            </p:cNvPr>
            <p:cNvCxnSpPr/>
            <p:nvPr/>
          </p:nvCxnSpPr>
          <p:spPr>
            <a:xfrm>
              <a:off x="10195555" y="7256209"/>
              <a:ext cx="0" cy="319445"/>
            </a:xfrm>
            <a:prstGeom prst="line">
              <a:avLst/>
            </a:prstGeom>
            <a:ln>
              <a:solidFill>
                <a:srgbClr val="2D2D2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43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effectLst/>
                <a:latin typeface="Antonio" panose="02000303000000000000" pitchFamily="2" charset="0"/>
                <a:sym typeface="+mn-ea"/>
              </a:rPr>
              <a:t>Terminals Illustration</a:t>
            </a:r>
            <a:endParaRPr lang="en-US" altLang="zh-CN" sz="2500" b="1" dirty="0">
              <a:ln/>
              <a:solidFill>
                <a:srgbClr val="262626"/>
              </a:solidFill>
              <a:effectLst/>
              <a:latin typeface="Antonio" panose="02000303000000000000" pitchFamily="2" charset="0"/>
              <a:sym typeface="+mn-ea"/>
            </a:endParaRPr>
          </a:p>
        </p:txBody>
      </p:sp>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08</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4"/>
          <a:stretch>
            <a:fillRect/>
          </a:stretch>
        </p:blipFill>
        <p:spPr>
          <a:xfrm>
            <a:off x="9458839" y="1065700"/>
            <a:ext cx="933450" cy="274398"/>
          </a:xfrm>
          <a:prstGeom prst="rect">
            <a:avLst/>
          </a:prstGeom>
        </p:spPr>
      </p:pic>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pic>
        <p:nvPicPr>
          <p:cNvPr id="17" name="Picture 4">
            <a:extLst>
              <a:ext uri="{FF2B5EF4-FFF2-40B4-BE49-F238E27FC236}">
                <a16:creationId xmlns:a16="http://schemas.microsoft.com/office/drawing/2014/main" id="{9AB3A793-F1D1-4ABB-8F0B-E3F196E1D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92" y="1340098"/>
            <a:ext cx="3121178" cy="276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C9D847D5-FC3C-4B75-9155-F754B2C1A3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599" y="3665743"/>
            <a:ext cx="3146472" cy="241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a:extLst>
              <a:ext uri="{FF2B5EF4-FFF2-40B4-BE49-F238E27FC236}">
                <a16:creationId xmlns:a16="http://schemas.microsoft.com/office/drawing/2014/main" id="{7D871C9B-FB2D-4B26-9D61-68A7403F1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064" y="1576977"/>
            <a:ext cx="6891337" cy="440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28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E3126919-9537-4938-86B8-33941A163F08}"/>
              </a:ext>
            </a:extLst>
          </p:cNvPr>
          <p:cNvGrpSpPr/>
          <p:nvPr/>
        </p:nvGrpSpPr>
        <p:grpSpPr>
          <a:xfrm>
            <a:off x="8978635" y="6209563"/>
            <a:ext cx="2673725" cy="589280"/>
            <a:chOff x="564775" y="2966720"/>
            <a:chExt cx="3027080" cy="618490"/>
          </a:xfrm>
        </p:grpSpPr>
        <p:pic>
          <p:nvPicPr>
            <p:cNvPr id="11" name="图片 10">
              <a:extLst>
                <a:ext uri="{FF2B5EF4-FFF2-40B4-BE49-F238E27FC236}">
                  <a16:creationId xmlns:a16="http://schemas.microsoft.com/office/drawing/2014/main" id="{C7F3957F-9BC3-4992-B7F2-A1DEE19D99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2" name="图片 11">
              <a:extLst>
                <a:ext uri="{FF2B5EF4-FFF2-40B4-BE49-F238E27FC236}">
                  <a16:creationId xmlns:a16="http://schemas.microsoft.com/office/drawing/2014/main" id="{5DC3FBC2-ABED-442D-B622-32347CB13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4" name="直接连接符 13">
              <a:extLst>
                <a:ext uri="{FF2B5EF4-FFF2-40B4-BE49-F238E27FC236}">
                  <a16:creationId xmlns:a16="http://schemas.microsoft.com/office/drawing/2014/main" id="{700E03F7-7B98-4D15-8C18-ED91F2CF9945}"/>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图片 6">
            <a:extLst>
              <a:ext uri="{FF2B5EF4-FFF2-40B4-BE49-F238E27FC236}">
                <a16:creationId xmlns:a16="http://schemas.microsoft.com/office/drawing/2014/main" id="{461D51E0-61E7-4CCF-B3DB-BE832AFB2FC8}"/>
              </a:ext>
            </a:extLst>
          </p:cNvPr>
          <p:cNvPicPr>
            <a:picLocks noChangeAspect="1"/>
          </p:cNvPicPr>
          <p:nvPr/>
        </p:nvPicPr>
        <p:blipFill>
          <a:blip r:embed="rId4" cstate="print">
            <a:extLst>
              <a:ext uri="{28A0092B-C50C-407E-A947-70E740481C1C}">
                <a14:useLocalDpi xmlns:a14="http://schemas.microsoft.com/office/drawing/2010/main" val="0"/>
              </a:ext>
            </a:extLst>
          </a:blip>
          <a:srcRect l="1506" t="1956" r="325" b="6640"/>
          <a:stretch>
            <a:fillRect/>
          </a:stretch>
        </p:blipFill>
        <p:spPr>
          <a:xfrm>
            <a:off x="0" y="-14990"/>
            <a:ext cx="12192000" cy="7015397"/>
          </a:xfrm>
          <a:custGeom>
            <a:avLst/>
            <a:gdLst>
              <a:gd name="connsiteX0" fmla="*/ 0 w 12192000"/>
              <a:gd name="connsiteY0" fmla="*/ 0 h 7015397"/>
              <a:gd name="connsiteX1" fmla="*/ 12192000 w 12192000"/>
              <a:gd name="connsiteY1" fmla="*/ 0 h 7015397"/>
              <a:gd name="connsiteX2" fmla="*/ 12192000 w 12192000"/>
              <a:gd name="connsiteY2" fmla="*/ 7015397 h 7015397"/>
              <a:gd name="connsiteX3" fmla="*/ 0 w 12192000"/>
              <a:gd name="connsiteY3" fmla="*/ 7015397 h 7015397"/>
            </a:gdLst>
            <a:ahLst/>
            <a:cxnLst>
              <a:cxn ang="0">
                <a:pos x="connsiteX0" y="connsiteY0"/>
              </a:cxn>
              <a:cxn ang="0">
                <a:pos x="connsiteX1" y="connsiteY1"/>
              </a:cxn>
              <a:cxn ang="0">
                <a:pos x="connsiteX2" y="connsiteY2"/>
              </a:cxn>
              <a:cxn ang="0">
                <a:pos x="connsiteX3" y="connsiteY3"/>
              </a:cxn>
            </a:cxnLst>
            <a:rect l="l" t="t" r="r" b="b"/>
            <a:pathLst>
              <a:path w="12192000" h="7015397">
                <a:moveTo>
                  <a:pt x="0" y="0"/>
                </a:moveTo>
                <a:lnTo>
                  <a:pt x="12192000" y="0"/>
                </a:lnTo>
                <a:lnTo>
                  <a:pt x="12192000" y="7015397"/>
                </a:lnTo>
                <a:lnTo>
                  <a:pt x="0" y="7015397"/>
                </a:lnTo>
                <a:close/>
              </a:path>
            </a:pathLst>
          </a:custGeom>
        </p:spPr>
      </p:pic>
      <p:sp>
        <p:nvSpPr>
          <p:cNvPr id="8" name="矩形 7">
            <a:extLst>
              <a:ext uri="{FF2B5EF4-FFF2-40B4-BE49-F238E27FC236}">
                <a16:creationId xmlns:a16="http://schemas.microsoft.com/office/drawing/2014/main" id="{BCDD16A4-6929-436E-BE42-FD018A66BB2F}"/>
              </a:ext>
            </a:extLst>
          </p:cNvPr>
          <p:cNvSpPr/>
          <p:nvPr/>
        </p:nvSpPr>
        <p:spPr>
          <a:xfrm>
            <a:off x="0" y="2508338"/>
            <a:ext cx="12192000" cy="2117451"/>
          </a:xfrm>
          <a:prstGeom prst="rect">
            <a:avLst/>
          </a:prstGeom>
          <a:solidFill>
            <a:srgbClr val="F6CD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sto MT" panose="02040603050505030304"/>
              <a:cs typeface="+mn-cs"/>
            </a:endParaRPr>
          </a:p>
        </p:txBody>
      </p:sp>
      <p:grpSp>
        <p:nvGrpSpPr>
          <p:cNvPr id="9" name="组合 8">
            <a:extLst>
              <a:ext uri="{FF2B5EF4-FFF2-40B4-BE49-F238E27FC236}">
                <a16:creationId xmlns:a16="http://schemas.microsoft.com/office/drawing/2014/main" id="{C40180C1-41B2-4B5C-AC0A-DDF14E6A52F4}"/>
              </a:ext>
            </a:extLst>
          </p:cNvPr>
          <p:cNvGrpSpPr/>
          <p:nvPr/>
        </p:nvGrpSpPr>
        <p:grpSpPr>
          <a:xfrm>
            <a:off x="4353538" y="2928790"/>
            <a:ext cx="4262166" cy="1293716"/>
            <a:chOff x="4271339" y="2875002"/>
            <a:chExt cx="4262166" cy="1293716"/>
          </a:xfrm>
        </p:grpSpPr>
        <p:sp>
          <p:nvSpPr>
            <p:cNvPr id="13" name="文本框 12">
              <a:extLst>
                <a:ext uri="{FF2B5EF4-FFF2-40B4-BE49-F238E27FC236}">
                  <a16:creationId xmlns:a16="http://schemas.microsoft.com/office/drawing/2014/main" id="{9D6502AC-9CBC-4D16-9EC5-7D81226C2017}"/>
                </a:ext>
              </a:extLst>
            </p:cNvPr>
            <p:cNvSpPr txBox="1"/>
            <p:nvPr/>
          </p:nvSpPr>
          <p:spPr>
            <a:xfrm>
              <a:off x="4271339" y="2875002"/>
              <a:ext cx="4079286"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300" normalizeH="0" baseline="0" noProof="0" dirty="0">
                  <a:ln>
                    <a:noFill/>
                  </a:ln>
                  <a:solidFill>
                    <a:schemeClr val="bg1"/>
                  </a:solidFill>
                  <a:effectLst/>
                  <a:uLnTx/>
                  <a:uFillTx/>
                  <a:latin typeface="Antonio" panose="02000503000000000000" pitchFamily="2" charset="0"/>
                  <a:cs typeface="+mn-cs"/>
                </a:rPr>
                <a:t>THANK YOU</a:t>
              </a:r>
              <a:endParaRPr kumimoji="0" lang="zh-CN" altLang="en-US" sz="6600" b="1" i="0" u="none" strike="noStrike" kern="1200" cap="none" spc="300" normalizeH="0" baseline="0" noProof="0" dirty="0">
                <a:ln>
                  <a:noFill/>
                </a:ln>
                <a:solidFill>
                  <a:schemeClr val="bg1"/>
                </a:solidFill>
                <a:effectLst/>
                <a:uLnTx/>
                <a:uFillTx/>
                <a:latin typeface="Antonio" panose="02000503000000000000" pitchFamily="2" charset="0"/>
                <a:cs typeface="+mn-cs"/>
              </a:endParaRPr>
            </a:p>
          </p:txBody>
        </p:sp>
        <p:sp>
          <p:nvSpPr>
            <p:cNvPr id="16" name="文本框 32">
              <a:extLst>
                <a:ext uri="{FF2B5EF4-FFF2-40B4-BE49-F238E27FC236}">
                  <a16:creationId xmlns:a16="http://schemas.microsoft.com/office/drawing/2014/main" id="{DFEB48A1-4A6B-4E4F-96F1-DAFBA4220E49}"/>
                </a:ext>
              </a:extLst>
            </p:cNvPr>
            <p:cNvSpPr txBox="1"/>
            <p:nvPr/>
          </p:nvSpPr>
          <p:spPr>
            <a:xfrm>
              <a:off x="4509869" y="3837858"/>
              <a:ext cx="4023636" cy="3308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50" i="0" u="none" strike="noStrike" kern="1200" cap="none" spc="0" normalizeH="0" baseline="0" noProof="0" dirty="0">
                  <a:ln>
                    <a:noFill/>
                  </a:ln>
                  <a:solidFill>
                    <a:schemeClr val="bg1"/>
                  </a:solidFill>
                  <a:effectLst/>
                  <a:uLnTx/>
                  <a:uFillTx/>
                  <a:latin typeface="Antonio" panose="02000503000000000000" pitchFamily="2" charset="0"/>
                  <a:cs typeface="+mn-cs"/>
                </a:rPr>
                <a:t>www.solaxpower.com       info@solaxpower.com</a:t>
              </a:r>
              <a:endParaRPr kumimoji="0" lang="zh-CN" altLang="en-US" sz="1550" i="0" u="none" strike="noStrike" kern="1200" cap="none" spc="0" normalizeH="0" baseline="0" noProof="0" dirty="0">
                <a:ln>
                  <a:noFill/>
                </a:ln>
                <a:solidFill>
                  <a:schemeClr val="bg1"/>
                </a:solidFill>
                <a:effectLst/>
                <a:uLnTx/>
                <a:uFillTx/>
                <a:latin typeface="Antonio" panose="02000503000000000000" pitchFamily="2" charset="0"/>
                <a:cs typeface="+mn-cs"/>
              </a:endParaRPr>
            </a:p>
          </p:txBody>
        </p:sp>
      </p:grpSp>
      <p:grpSp>
        <p:nvGrpSpPr>
          <p:cNvPr id="21" name="组合 20">
            <a:extLst>
              <a:ext uri="{FF2B5EF4-FFF2-40B4-BE49-F238E27FC236}">
                <a16:creationId xmlns:a16="http://schemas.microsoft.com/office/drawing/2014/main" id="{B835E99A-D2BB-488C-BD1D-E6891F1BB251}"/>
              </a:ext>
            </a:extLst>
          </p:cNvPr>
          <p:cNvGrpSpPr/>
          <p:nvPr/>
        </p:nvGrpSpPr>
        <p:grpSpPr>
          <a:xfrm>
            <a:off x="8915395" y="6004977"/>
            <a:ext cx="2686306" cy="544567"/>
            <a:chOff x="8915395" y="7077257"/>
            <a:chExt cx="2686306" cy="544567"/>
          </a:xfrm>
        </p:grpSpPr>
        <p:pic>
          <p:nvPicPr>
            <p:cNvPr id="22" name="图片 21">
              <a:extLst>
                <a:ext uri="{FF2B5EF4-FFF2-40B4-BE49-F238E27FC236}">
                  <a16:creationId xmlns:a16="http://schemas.microsoft.com/office/drawing/2014/main" id="{B94F3377-E5D3-4BB6-B8D7-842BA84A4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4601" y="7256210"/>
              <a:ext cx="1217100" cy="301768"/>
            </a:xfrm>
            <a:prstGeom prst="rect">
              <a:avLst/>
            </a:prstGeom>
          </p:spPr>
        </p:pic>
        <p:pic>
          <p:nvPicPr>
            <p:cNvPr id="23" name="图片 22">
              <a:extLst>
                <a:ext uri="{FF2B5EF4-FFF2-40B4-BE49-F238E27FC236}">
                  <a16:creationId xmlns:a16="http://schemas.microsoft.com/office/drawing/2014/main" id="{BE7E7D94-0CEC-41E1-853C-7B997535B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5395" y="7077257"/>
              <a:ext cx="1037619" cy="544567"/>
            </a:xfrm>
            <a:prstGeom prst="rect">
              <a:avLst/>
            </a:prstGeom>
          </p:spPr>
        </p:pic>
        <p:cxnSp>
          <p:nvCxnSpPr>
            <p:cNvPr id="24" name="直接连接符 23">
              <a:extLst>
                <a:ext uri="{FF2B5EF4-FFF2-40B4-BE49-F238E27FC236}">
                  <a16:creationId xmlns:a16="http://schemas.microsoft.com/office/drawing/2014/main" id="{117069CD-8246-4A34-907C-98B279FAB4CB}"/>
                </a:ext>
              </a:extLst>
            </p:cNvPr>
            <p:cNvCxnSpPr/>
            <p:nvPr/>
          </p:nvCxnSpPr>
          <p:spPr>
            <a:xfrm>
              <a:off x="10195555" y="7256209"/>
              <a:ext cx="0" cy="319445"/>
            </a:xfrm>
            <a:prstGeom prst="line">
              <a:avLst/>
            </a:prstGeom>
            <a:ln>
              <a:solidFill>
                <a:srgbClr val="2D2D2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62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effectLst/>
                <a:latin typeface="Antonio" panose="02000303000000000000" pitchFamily="2" charset="0"/>
                <a:sym typeface="+mn-ea"/>
              </a:rPr>
              <a:t>Model Introduction</a:t>
            </a:r>
            <a:endParaRPr lang="en-US" altLang="zh-CN" sz="2500" b="1" dirty="0">
              <a:ln/>
              <a:solidFill>
                <a:srgbClr val="262626"/>
              </a:solidFill>
              <a:effectLst/>
              <a:latin typeface="Antonio" panose="02000303000000000000" pitchFamily="2" charset="0"/>
              <a:sym typeface="+mn-ea"/>
            </a:endParaRPr>
          </a:p>
        </p:txBody>
      </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01</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5"/>
          <a:stretch>
            <a:fillRect/>
          </a:stretch>
        </p:blipFill>
        <p:spPr>
          <a:xfrm>
            <a:off x="9458839" y="1065700"/>
            <a:ext cx="933450" cy="274398"/>
          </a:xfrm>
          <a:prstGeom prst="rect">
            <a:avLst/>
          </a:prstGeom>
        </p:spPr>
      </p:pic>
      <p:pic>
        <p:nvPicPr>
          <p:cNvPr id="17" name="Picture 2">
            <a:extLst>
              <a:ext uri="{FF2B5EF4-FFF2-40B4-BE49-F238E27FC236}">
                <a16:creationId xmlns:a16="http://schemas.microsoft.com/office/drawing/2014/main" id="{4BD6EA67-BDD0-4350-BB52-2635C9529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987" y="1787806"/>
            <a:ext cx="3751869" cy="389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CA4866F3-FF8E-457C-94F4-DA1A7F0CF8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838" y="1403544"/>
            <a:ext cx="52387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6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effectLst/>
                <a:latin typeface="Antonio" panose="02000303000000000000" pitchFamily="2" charset="0"/>
                <a:sym typeface="+mn-ea"/>
              </a:rPr>
              <a:t>Model Introduction-BMS</a:t>
            </a:r>
            <a:endParaRPr lang="en-US" altLang="zh-CN" sz="2500" b="1" dirty="0">
              <a:ln/>
              <a:solidFill>
                <a:srgbClr val="262626"/>
              </a:solidFill>
              <a:effectLst/>
              <a:latin typeface="Antonio" panose="02000303000000000000" pitchFamily="2" charset="0"/>
              <a:sym typeface="+mn-ea"/>
            </a:endParaRPr>
          </a:p>
        </p:txBody>
      </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02</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6"/>
          <a:stretch>
            <a:fillRect/>
          </a:stretch>
        </p:blipFill>
        <p:spPr>
          <a:xfrm>
            <a:off x="9458839" y="1065700"/>
            <a:ext cx="933450" cy="274398"/>
          </a:xfrm>
          <a:prstGeom prst="rect">
            <a:avLst/>
          </a:prstGeom>
        </p:spPr>
      </p:pic>
      <p:graphicFrame>
        <p:nvGraphicFramePr>
          <p:cNvPr id="19" name="表格 18">
            <a:extLst>
              <a:ext uri="{FF2B5EF4-FFF2-40B4-BE49-F238E27FC236}">
                <a16:creationId xmlns:a16="http://schemas.microsoft.com/office/drawing/2014/main" id="{E7D81ACF-2179-4D64-A320-481C386E7BE6}"/>
              </a:ext>
            </a:extLst>
          </p:cNvPr>
          <p:cNvGraphicFramePr>
            <a:graphicFrameLocks noGrp="1"/>
          </p:cNvGraphicFramePr>
          <p:nvPr>
            <p:custDataLst>
              <p:tags r:id="rId1"/>
            </p:custDataLst>
            <p:extLst>
              <p:ext uri="{D42A27DB-BD31-4B8C-83A1-F6EECF244321}">
                <p14:modId xmlns:p14="http://schemas.microsoft.com/office/powerpoint/2010/main" val="2671740867"/>
              </p:ext>
            </p:extLst>
          </p:nvPr>
        </p:nvGraphicFramePr>
        <p:xfrm>
          <a:off x="924193" y="1340098"/>
          <a:ext cx="6675755" cy="3061970"/>
        </p:xfrm>
        <a:graphic>
          <a:graphicData uri="http://schemas.openxmlformats.org/drawingml/2006/table">
            <a:tbl>
              <a:tblPr firstRow="1" bandRow="1">
                <a:tableStyleId>{9D7B26C5-4107-4FEC-AEDC-1716B250A1EF}</a:tableStyleId>
              </a:tblPr>
              <a:tblGrid>
                <a:gridCol w="2377440">
                  <a:extLst>
                    <a:ext uri="{9D8B030D-6E8A-4147-A177-3AD203B41FA5}">
                      <a16:colId xmlns:a16="http://schemas.microsoft.com/office/drawing/2014/main" val="20000"/>
                    </a:ext>
                  </a:extLst>
                </a:gridCol>
                <a:gridCol w="433705">
                  <a:extLst>
                    <a:ext uri="{9D8B030D-6E8A-4147-A177-3AD203B41FA5}">
                      <a16:colId xmlns:a16="http://schemas.microsoft.com/office/drawing/2014/main" val="20001"/>
                    </a:ext>
                  </a:extLst>
                </a:gridCol>
                <a:gridCol w="3864610">
                  <a:extLst>
                    <a:ext uri="{9D8B030D-6E8A-4147-A177-3AD203B41FA5}">
                      <a16:colId xmlns:a16="http://schemas.microsoft.com/office/drawing/2014/main" val="20002"/>
                    </a:ext>
                  </a:extLst>
                </a:gridCol>
              </a:tblGrid>
              <a:tr h="408305">
                <a:tc gridSpan="3">
                  <a:txBody>
                    <a:bodyPr/>
                    <a:lstStyle/>
                    <a:p>
                      <a:r>
                        <a:rPr lang="en-US" altLang="zh-CN" dirty="0"/>
                        <a:t>System Information(BMS Parallel Box-II)</a:t>
                      </a:r>
                      <a:endParaRPr lang="zh-CN" altLang="en-US" dirty="0"/>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74015">
                <a:tc>
                  <a:txBody>
                    <a:bodyPr/>
                    <a:lstStyle/>
                    <a:p>
                      <a:r>
                        <a:rPr lang="en-US" altLang="zh-CN" sz="1600" dirty="0"/>
                        <a:t>Operating Voltage</a:t>
                      </a:r>
                      <a:endParaRPr lang="zh-CN" altLang="en-US" sz="1600" dirty="0"/>
                    </a:p>
                  </a:txBody>
                  <a:tcPr>
                    <a:noFill/>
                  </a:tcPr>
                </a:tc>
                <a:tc>
                  <a:txBody>
                    <a:bodyPr/>
                    <a:lstStyle/>
                    <a:p>
                      <a:r>
                        <a:rPr lang="en-US" altLang="zh-CN" sz="1600" dirty="0"/>
                        <a:t>:</a:t>
                      </a:r>
                      <a:endParaRPr lang="zh-CN" altLang="en-US" sz="1600" dirty="0"/>
                    </a:p>
                  </a:txBody>
                  <a:tcPr>
                    <a:noFill/>
                  </a:tcPr>
                </a:tc>
                <a:tc>
                  <a:txBody>
                    <a:bodyPr/>
                    <a:lstStyle/>
                    <a:p>
                      <a:r>
                        <a:rPr lang="en-US" altLang="zh-CN" sz="1600" dirty="0"/>
                        <a:t>70V-550 V</a:t>
                      </a:r>
                      <a:endParaRPr lang="zh-CN" altLang="en-US" sz="1600" dirty="0"/>
                    </a:p>
                  </a:txBody>
                  <a:tcPr>
                    <a:noFill/>
                  </a:tcPr>
                </a:tc>
                <a:extLst>
                  <a:ext uri="{0D108BD9-81ED-4DB2-BD59-A6C34878D82A}">
                    <a16:rowId xmlns:a16="http://schemas.microsoft.com/office/drawing/2014/main" val="10001"/>
                  </a:ext>
                </a:extLst>
              </a:tr>
              <a:tr h="374650">
                <a:tc>
                  <a:txBody>
                    <a:bodyPr/>
                    <a:lstStyle/>
                    <a:p>
                      <a:r>
                        <a:rPr lang="en-US" altLang="zh-CN" sz="1600" dirty="0"/>
                        <a:t>Max. Current</a:t>
                      </a:r>
                      <a:endParaRPr lang="zh-CN" altLang="en-US" sz="1600" dirty="0"/>
                    </a:p>
                  </a:txBody>
                  <a:tcPr>
                    <a:noFill/>
                  </a:tcPr>
                </a:tc>
                <a:tc>
                  <a:txBody>
                    <a:bodyPr/>
                    <a:lstStyle/>
                    <a:p>
                      <a:r>
                        <a:rPr lang="en-US" altLang="zh-CN" sz="1600" dirty="0"/>
                        <a:t>:</a:t>
                      </a:r>
                      <a:endParaRPr lang="zh-CN" altLang="en-US" sz="1600" dirty="0"/>
                    </a:p>
                  </a:txBody>
                  <a:tcPr>
                    <a:noFill/>
                  </a:tcPr>
                </a:tc>
                <a:tc>
                  <a:txBody>
                    <a:bodyPr/>
                    <a:lstStyle/>
                    <a:p>
                      <a:r>
                        <a:rPr lang="en-US" altLang="zh-CN" sz="1600" dirty="0"/>
                        <a:t>35 A</a:t>
                      </a:r>
                      <a:endParaRPr lang="zh-CN" altLang="en-US" sz="1600" dirty="0"/>
                    </a:p>
                  </a:txBody>
                  <a:tcPr>
                    <a:noFill/>
                  </a:tcPr>
                </a:tc>
                <a:extLst>
                  <a:ext uri="{0D108BD9-81ED-4DB2-BD59-A6C34878D82A}">
                    <a16:rowId xmlns:a16="http://schemas.microsoft.com/office/drawing/2014/main" val="10002"/>
                  </a:ext>
                </a:extLst>
              </a:tr>
              <a:tr h="374015">
                <a:tc>
                  <a:txBody>
                    <a:bodyPr/>
                    <a:lstStyle/>
                    <a:p>
                      <a:r>
                        <a:rPr lang="en-US" altLang="zh-CN" sz="1600" dirty="0"/>
                        <a:t>Weight</a:t>
                      </a:r>
                      <a:endParaRPr lang="zh-CN" altLang="en-US" sz="1600" dirty="0"/>
                    </a:p>
                  </a:txBody>
                  <a:tcPr>
                    <a:noFill/>
                  </a:tcPr>
                </a:tc>
                <a:tc>
                  <a:txBody>
                    <a:bodyPr/>
                    <a:lstStyle/>
                    <a:p>
                      <a:r>
                        <a:rPr lang="en-US" altLang="zh-CN" sz="1600" dirty="0"/>
                        <a:t>:</a:t>
                      </a:r>
                      <a:endParaRPr lang="zh-CN" altLang="en-US" sz="1600" dirty="0"/>
                    </a:p>
                  </a:txBody>
                  <a:tcPr>
                    <a:noFill/>
                  </a:tcPr>
                </a:tc>
                <a:tc>
                  <a:txBody>
                    <a:bodyPr/>
                    <a:lstStyle/>
                    <a:p>
                      <a:r>
                        <a:rPr lang="en-US" altLang="zh-CN" sz="1600" dirty="0"/>
                        <a:t>5.2kg</a:t>
                      </a:r>
                      <a:endParaRPr lang="zh-CN" altLang="en-US" sz="1600" dirty="0"/>
                    </a:p>
                  </a:txBody>
                  <a:tcPr>
                    <a:noFill/>
                  </a:tcPr>
                </a:tc>
                <a:extLst>
                  <a:ext uri="{0D108BD9-81ED-4DB2-BD59-A6C34878D82A}">
                    <a16:rowId xmlns:a16="http://schemas.microsoft.com/office/drawing/2014/main" val="10003"/>
                  </a:ext>
                </a:extLst>
              </a:tr>
              <a:tr h="374650">
                <a:tc>
                  <a:txBody>
                    <a:bodyPr/>
                    <a:lstStyle/>
                    <a:p>
                      <a:r>
                        <a:rPr lang="en-US" altLang="zh-CN" sz="1600" dirty="0"/>
                        <a:t>Dimensions</a:t>
                      </a:r>
                      <a:endParaRPr lang="zh-CN" altLang="en-US" sz="1600" dirty="0"/>
                    </a:p>
                  </a:txBody>
                  <a:tcPr>
                    <a:noFill/>
                  </a:tcPr>
                </a:tc>
                <a:tc>
                  <a:txBody>
                    <a:bodyPr/>
                    <a:lstStyle/>
                    <a:p>
                      <a:r>
                        <a:rPr lang="en-US" altLang="zh-CN" sz="1600" dirty="0"/>
                        <a:t>:</a:t>
                      </a:r>
                      <a:endParaRPr lang="zh-CN" altLang="en-US" sz="1600" dirty="0"/>
                    </a:p>
                  </a:txBody>
                  <a:tcPr>
                    <a:noFill/>
                  </a:tcPr>
                </a:tc>
                <a:tc>
                  <a:txBody>
                    <a:bodyPr/>
                    <a:lstStyle/>
                    <a:p>
                      <a:r>
                        <a:rPr lang="en-US" altLang="zh-CN" sz="1600" dirty="0"/>
                        <a:t>368mm * 334mm * 144mm</a:t>
                      </a:r>
                    </a:p>
                  </a:txBody>
                  <a:tcPr>
                    <a:noFill/>
                  </a:tcPr>
                </a:tc>
                <a:extLst>
                  <a:ext uri="{0D108BD9-81ED-4DB2-BD59-A6C34878D82A}">
                    <a16:rowId xmlns:a16="http://schemas.microsoft.com/office/drawing/2014/main" val="10004"/>
                  </a:ext>
                </a:extLst>
              </a:tr>
              <a:tr h="374015">
                <a:tc>
                  <a:txBody>
                    <a:bodyPr/>
                    <a:lstStyle/>
                    <a:p>
                      <a:pPr>
                        <a:buNone/>
                      </a:pPr>
                      <a:r>
                        <a:rPr lang="en-US" altLang="zh-CN" sz="1600" dirty="0"/>
                        <a:t>Ingress Protection</a:t>
                      </a:r>
                    </a:p>
                  </a:txBody>
                  <a:tcPr>
                    <a:noFill/>
                  </a:tcPr>
                </a:tc>
                <a:tc>
                  <a:txBody>
                    <a:bodyPr/>
                    <a:lstStyle/>
                    <a:p>
                      <a:pPr>
                        <a:buNone/>
                      </a:pPr>
                      <a:r>
                        <a:rPr lang="zh-CN" altLang="en-US" sz="1600" dirty="0"/>
                        <a:t>：</a:t>
                      </a:r>
                    </a:p>
                  </a:txBody>
                  <a:tcPr>
                    <a:noFill/>
                  </a:tcPr>
                </a:tc>
                <a:tc>
                  <a:txBody>
                    <a:bodyPr/>
                    <a:lstStyle/>
                    <a:p>
                      <a:pPr>
                        <a:buNone/>
                      </a:pPr>
                      <a:r>
                        <a:rPr lang="en-US" altLang="zh-CN" sz="1600" dirty="0"/>
                        <a:t>IP55</a:t>
                      </a:r>
                    </a:p>
                  </a:txBody>
                  <a:tcPr>
                    <a:noFill/>
                  </a:tcPr>
                </a:tc>
                <a:extLst>
                  <a:ext uri="{0D108BD9-81ED-4DB2-BD59-A6C34878D82A}">
                    <a16:rowId xmlns:a16="http://schemas.microsoft.com/office/drawing/2014/main" val="10005"/>
                  </a:ext>
                </a:extLst>
              </a:tr>
              <a:tr h="408305">
                <a:tc>
                  <a:txBody>
                    <a:bodyPr/>
                    <a:lstStyle/>
                    <a:p>
                      <a:pPr>
                        <a:buNone/>
                      </a:pPr>
                      <a:r>
                        <a:rPr lang="en-US" altLang="zh-CN" sz="1600" dirty="0"/>
                        <a:t>Operating Temperature</a:t>
                      </a:r>
                    </a:p>
                  </a:txBody>
                  <a:tcPr>
                    <a:noFill/>
                  </a:tcPr>
                </a:tc>
                <a:tc>
                  <a:txBody>
                    <a:bodyPr/>
                    <a:lstStyle/>
                    <a:p>
                      <a:pPr>
                        <a:buNone/>
                      </a:pPr>
                      <a:r>
                        <a:rPr lang="zh-CN" altLang="en-US" sz="1600" dirty="0"/>
                        <a:t>：</a:t>
                      </a:r>
                      <a:endParaRPr lang="en-US" altLang="zh-CN" sz="1600" dirty="0"/>
                    </a:p>
                  </a:txBody>
                  <a:tcPr>
                    <a:noFill/>
                  </a:tcPr>
                </a:tc>
                <a:tc>
                  <a:txBody>
                    <a:bodyPr/>
                    <a:lstStyle/>
                    <a:p>
                      <a:pPr>
                        <a:buNone/>
                      </a:pPr>
                      <a:r>
                        <a:rPr lang="en-US" altLang="zh-CN" sz="1600" dirty="0"/>
                        <a:t>0℃-55℃</a:t>
                      </a:r>
                    </a:p>
                  </a:txBody>
                  <a:tcPr>
                    <a:noFill/>
                  </a:tcPr>
                </a:tc>
                <a:extLst>
                  <a:ext uri="{0D108BD9-81ED-4DB2-BD59-A6C34878D82A}">
                    <a16:rowId xmlns:a16="http://schemas.microsoft.com/office/drawing/2014/main" val="10006"/>
                  </a:ext>
                </a:extLst>
              </a:tr>
              <a:tr h="374015">
                <a:tc>
                  <a:txBody>
                    <a:bodyPr/>
                    <a:lstStyle/>
                    <a:p>
                      <a:r>
                        <a:rPr lang="en-US" altLang="zh-CN" sz="1600" dirty="0"/>
                        <a:t>Cooling Type</a:t>
                      </a:r>
                      <a:endParaRPr lang="zh-CN" altLang="en-US" sz="1600" dirty="0"/>
                    </a:p>
                  </a:txBody>
                  <a:tcPr>
                    <a:noFill/>
                  </a:tcPr>
                </a:tc>
                <a:tc>
                  <a:txBody>
                    <a:bodyPr/>
                    <a:lstStyle/>
                    <a:p>
                      <a:r>
                        <a:rPr lang="en-US" altLang="zh-CN" sz="1600" dirty="0"/>
                        <a:t>:</a:t>
                      </a:r>
                      <a:endParaRPr lang="zh-CN" altLang="en-US" sz="1600" dirty="0"/>
                    </a:p>
                  </a:txBody>
                  <a:tcPr>
                    <a:noFill/>
                  </a:tcPr>
                </a:tc>
                <a:tc>
                  <a:txBody>
                    <a:bodyPr/>
                    <a:lstStyle/>
                    <a:p>
                      <a:r>
                        <a:rPr lang="en-US" altLang="zh-CN" sz="1600" dirty="0"/>
                        <a:t>natural cooling</a:t>
                      </a:r>
                      <a:endParaRPr lang="zh-CN" altLang="en-US" sz="1600" dirty="0"/>
                    </a:p>
                  </a:txBody>
                  <a:tcPr>
                    <a:noFill/>
                  </a:tcPr>
                </a:tc>
                <a:extLst>
                  <a:ext uri="{0D108BD9-81ED-4DB2-BD59-A6C34878D82A}">
                    <a16:rowId xmlns:a16="http://schemas.microsoft.com/office/drawing/2014/main" val="10007"/>
                  </a:ext>
                </a:extLst>
              </a:tr>
            </a:tbl>
          </a:graphicData>
        </a:graphic>
      </p:graphicFrame>
      <p:sp>
        <p:nvSpPr>
          <p:cNvPr id="20" name="Text Box 5">
            <a:extLst>
              <a:ext uri="{FF2B5EF4-FFF2-40B4-BE49-F238E27FC236}">
                <a16:creationId xmlns:a16="http://schemas.microsoft.com/office/drawing/2014/main" id="{38A8DA29-F7E7-42B9-9F5F-B718B0525350}"/>
              </a:ext>
            </a:extLst>
          </p:cNvPr>
          <p:cNvSpPr txBox="1">
            <a:spLocks noChangeArrowheads="1"/>
          </p:cNvSpPr>
          <p:nvPr/>
        </p:nvSpPr>
        <p:spPr bwMode="auto">
          <a:xfrm>
            <a:off x="9528076" y="158467"/>
            <a:ext cx="2557088"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2000" dirty="0"/>
              <a:t>BMS Parallel Box-II</a:t>
            </a:r>
          </a:p>
        </p:txBody>
      </p:sp>
      <p:pic>
        <p:nvPicPr>
          <p:cNvPr id="22" name="Picture 5">
            <a:extLst>
              <a:ext uri="{FF2B5EF4-FFF2-40B4-BE49-F238E27FC236}">
                <a16:creationId xmlns:a16="http://schemas.microsoft.com/office/drawing/2014/main" id="{F43B860B-FEAD-418E-B56D-491A7B045D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8409" y="1238041"/>
            <a:ext cx="2164710" cy="234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a:extLst>
              <a:ext uri="{FF2B5EF4-FFF2-40B4-BE49-F238E27FC236}">
                <a16:creationId xmlns:a16="http://schemas.microsoft.com/office/drawing/2014/main" id="{617D37CB-356B-40C2-B5A6-3CEDB99A79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193" y="4547122"/>
            <a:ext cx="4029211" cy="19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a:extLst>
              <a:ext uri="{FF2B5EF4-FFF2-40B4-BE49-F238E27FC236}">
                <a16:creationId xmlns:a16="http://schemas.microsoft.com/office/drawing/2014/main" id="{2D404F74-6260-4131-B162-0AC0472EB6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4916" y="4549449"/>
            <a:ext cx="4523831" cy="195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83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grpSp>
        <p:nvGrpSpPr>
          <p:cNvPr id="10" name="组合 9">
            <a:extLst>
              <a:ext uri="{FF2B5EF4-FFF2-40B4-BE49-F238E27FC236}">
                <a16:creationId xmlns:a16="http://schemas.microsoft.com/office/drawing/2014/main" id="{6A1E7658-3227-49D2-9E8A-DBCB4B4AAF01}"/>
              </a:ext>
            </a:extLst>
          </p:cNvPr>
          <p:cNvGrpSpPr/>
          <p:nvPr/>
        </p:nvGrpSpPr>
        <p:grpSpPr>
          <a:xfrm>
            <a:off x="9085908"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latin typeface="Antonio" panose="02000303000000000000" pitchFamily="2" charset="0"/>
                <a:sym typeface="+mn-ea"/>
              </a:rPr>
              <a:t>Products Comparison</a:t>
            </a:r>
            <a:endParaRPr lang="en-US" altLang="zh-CN" sz="2500" b="1" dirty="0">
              <a:ln/>
              <a:solidFill>
                <a:srgbClr val="262626"/>
              </a:solidFill>
              <a:effectLst/>
              <a:latin typeface="Antonio" panose="02000303000000000000" pitchFamily="2" charset="0"/>
              <a:sym typeface="+mn-ea"/>
            </a:endParaRPr>
          </a:p>
        </p:txBody>
      </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03</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5"/>
          <a:stretch>
            <a:fillRect/>
          </a:stretch>
        </p:blipFill>
        <p:spPr>
          <a:xfrm>
            <a:off x="9458839" y="1065700"/>
            <a:ext cx="933450" cy="274398"/>
          </a:xfrm>
          <a:prstGeom prst="rect">
            <a:avLst/>
          </a:prstGeom>
        </p:spPr>
      </p:pic>
      <p:sp>
        <p:nvSpPr>
          <p:cNvPr id="17" name="Text Box 5">
            <a:extLst>
              <a:ext uri="{FF2B5EF4-FFF2-40B4-BE49-F238E27FC236}">
                <a16:creationId xmlns:a16="http://schemas.microsoft.com/office/drawing/2014/main" id="{AC345700-E4B7-45A5-98E5-303356EDDEDE}"/>
              </a:ext>
            </a:extLst>
          </p:cNvPr>
          <p:cNvSpPr txBox="1">
            <a:spLocks noChangeArrowheads="1"/>
          </p:cNvSpPr>
          <p:nvPr/>
        </p:nvSpPr>
        <p:spPr bwMode="auto">
          <a:xfrm>
            <a:off x="1936901" y="1600497"/>
            <a:ext cx="2557088"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dirty="0"/>
              <a:t>Traditional BMS</a:t>
            </a:r>
          </a:p>
        </p:txBody>
      </p:sp>
      <p:sp>
        <p:nvSpPr>
          <p:cNvPr id="18" name="Text Box 5">
            <a:extLst>
              <a:ext uri="{FF2B5EF4-FFF2-40B4-BE49-F238E27FC236}">
                <a16:creationId xmlns:a16="http://schemas.microsoft.com/office/drawing/2014/main" id="{C6F5DB9E-C8A4-4ADC-85B7-79F5C8111B25}"/>
              </a:ext>
            </a:extLst>
          </p:cNvPr>
          <p:cNvSpPr txBox="1">
            <a:spLocks noChangeArrowheads="1"/>
          </p:cNvSpPr>
          <p:nvPr/>
        </p:nvSpPr>
        <p:spPr bwMode="auto">
          <a:xfrm>
            <a:off x="7553969" y="1600497"/>
            <a:ext cx="3063875"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defRPr/>
            </a:pPr>
            <a:r>
              <a:rPr lang="en-US" altLang="zh-CN" sz="2000" dirty="0"/>
              <a:t>BMS Parallel Box-II</a:t>
            </a:r>
          </a:p>
        </p:txBody>
      </p:sp>
      <p:sp>
        <p:nvSpPr>
          <p:cNvPr id="21" name="文本框 20">
            <a:extLst>
              <a:ext uri="{FF2B5EF4-FFF2-40B4-BE49-F238E27FC236}">
                <a16:creationId xmlns:a16="http://schemas.microsoft.com/office/drawing/2014/main" id="{2C9C2467-CF31-4135-8C85-CA2CF5A71BE5}"/>
              </a:ext>
            </a:extLst>
          </p:cNvPr>
          <p:cNvSpPr txBox="1"/>
          <p:nvPr/>
        </p:nvSpPr>
        <p:spPr>
          <a:xfrm>
            <a:off x="1168012" y="2610293"/>
            <a:ext cx="4217473" cy="3377335"/>
          </a:xfrm>
          <a:prstGeom prst="rect">
            <a:avLst/>
          </a:prstGeom>
          <a:noFill/>
        </p:spPr>
        <p:txBody>
          <a:bodyPr wrap="square">
            <a:spAutoFit/>
          </a:bodyPr>
          <a:lstStyle/>
          <a:p>
            <a:pPr algn="just">
              <a:lnSpc>
                <a:spcPct val="150000"/>
              </a:lnSpc>
            </a:pPr>
            <a:r>
              <a:rPr lang="zh-CN" altLang="en-US" sz="1600" dirty="0">
                <a:latin typeface="Museo Sans 100" panose="02000000000000000000" pitchFamily="50" charset="0"/>
              </a:rPr>
              <a:t>(1) The upper limit of capacity is 18 to 25.2</a:t>
            </a:r>
            <a:r>
              <a:rPr lang="en-US" altLang="zh-CN" sz="1600" dirty="0">
                <a:latin typeface="Museo Sans 100" panose="02000000000000000000" pitchFamily="50" charset="0"/>
              </a:rPr>
              <a:t>k</a:t>
            </a:r>
            <a:r>
              <a:rPr lang="zh-CN" altLang="en-US" sz="1600" dirty="0">
                <a:latin typeface="Museo Sans 100" panose="02000000000000000000" pitchFamily="50" charset="0"/>
              </a:rPr>
              <a:t>W</a:t>
            </a:r>
            <a:r>
              <a:rPr lang="en-US" altLang="zh-CN" sz="1600" dirty="0">
                <a:latin typeface="Museo Sans 100" panose="02000000000000000000" pitchFamily="50" charset="0"/>
              </a:rPr>
              <a:t>;</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(2) The </a:t>
            </a:r>
            <a:r>
              <a:rPr lang="en-US" altLang="zh-CN" sz="1600" dirty="0">
                <a:latin typeface="Museo Sans 100" panose="02000000000000000000" pitchFamily="50" charset="0"/>
              </a:rPr>
              <a:t>BMS</a:t>
            </a:r>
            <a:r>
              <a:rPr lang="zh-CN" altLang="en-US" sz="1600" dirty="0">
                <a:latin typeface="Museo Sans 100" panose="02000000000000000000" pitchFamily="50" charset="0"/>
              </a:rPr>
              <a:t> must be placed </a:t>
            </a:r>
            <a:r>
              <a:rPr lang="en-US" altLang="zh-CN" sz="1600" dirty="0">
                <a:latin typeface="Museo Sans 100" panose="02000000000000000000" pitchFamily="50" charset="0"/>
              </a:rPr>
              <a:t>at the top of the battery packs;</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(3) The </a:t>
            </a:r>
            <a:r>
              <a:rPr lang="en-US" altLang="zh-CN" sz="1600" dirty="0">
                <a:latin typeface="Museo Sans 100" panose="02000000000000000000" pitchFamily="50" charset="0"/>
              </a:rPr>
              <a:t>BMS </a:t>
            </a:r>
            <a:r>
              <a:rPr lang="zh-CN" altLang="en-US" sz="1600" dirty="0">
                <a:latin typeface="Museo Sans 100" panose="02000000000000000000" pitchFamily="50" charset="0"/>
              </a:rPr>
              <a:t>cannot be installed on the wall independently</a:t>
            </a:r>
            <a:r>
              <a:rPr lang="en-US" altLang="zh-CN" sz="1600" dirty="0">
                <a:latin typeface="Museo Sans 100" panose="02000000000000000000" pitchFamily="50" charset="0"/>
              </a:rPr>
              <a:t>;</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(4) The </a:t>
            </a:r>
            <a:r>
              <a:rPr lang="en-US" altLang="zh-CN" sz="1600" dirty="0">
                <a:latin typeface="Museo Sans 100" panose="02000000000000000000" pitchFamily="50" charset="0"/>
              </a:rPr>
              <a:t>BMS is designed consistently </a:t>
            </a:r>
            <a:r>
              <a:rPr lang="zh-CN" altLang="en-US" sz="1600" dirty="0">
                <a:latin typeface="Museo Sans 100" panose="02000000000000000000" pitchFamily="50" charset="0"/>
              </a:rPr>
              <a:t>with the battery style</a:t>
            </a:r>
            <a:r>
              <a:rPr lang="en-US" altLang="zh-CN" sz="1600" dirty="0">
                <a:latin typeface="Museo Sans 100" panose="02000000000000000000" pitchFamily="50" charset="0"/>
              </a:rPr>
              <a:t>.</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(5) No N+1 backup protection</a:t>
            </a:r>
          </a:p>
        </p:txBody>
      </p:sp>
      <p:sp>
        <p:nvSpPr>
          <p:cNvPr id="16" name="文本框 15">
            <a:extLst>
              <a:ext uri="{FF2B5EF4-FFF2-40B4-BE49-F238E27FC236}">
                <a16:creationId xmlns:a16="http://schemas.microsoft.com/office/drawing/2014/main" id="{DDA6B1D0-BF71-44CF-AF85-910B0E8BA9B2}"/>
              </a:ext>
            </a:extLst>
          </p:cNvPr>
          <p:cNvSpPr txBox="1"/>
          <p:nvPr/>
        </p:nvSpPr>
        <p:spPr>
          <a:xfrm>
            <a:off x="6977171" y="2618756"/>
            <a:ext cx="4217473" cy="3377335"/>
          </a:xfrm>
          <a:prstGeom prst="rect">
            <a:avLst/>
          </a:prstGeom>
          <a:noFill/>
        </p:spPr>
        <p:txBody>
          <a:bodyPr wrap="square">
            <a:spAutoFit/>
          </a:bodyPr>
          <a:lstStyle/>
          <a:p>
            <a:pPr algn="just">
              <a:lnSpc>
                <a:spcPct val="150000"/>
              </a:lnSpc>
            </a:pPr>
            <a:r>
              <a:rPr lang="zh-CN" altLang="en-US" sz="1600" dirty="0">
                <a:latin typeface="Museo Sans 100" panose="02000000000000000000" pitchFamily="50" charset="0"/>
              </a:rPr>
              <a:t>(1) The </a:t>
            </a:r>
            <a:r>
              <a:rPr lang="en-US" altLang="zh-CN" sz="1600" dirty="0">
                <a:latin typeface="Museo Sans 100" panose="02000000000000000000" pitchFamily="50" charset="0"/>
              </a:rPr>
              <a:t>capacity of the system is expended to 46.4kW;</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(2) The </a:t>
            </a:r>
            <a:r>
              <a:rPr lang="en-US" altLang="zh-CN" sz="1600" dirty="0">
                <a:latin typeface="Museo Sans 100" panose="02000000000000000000" pitchFamily="50" charset="0"/>
              </a:rPr>
              <a:t>BMS</a:t>
            </a:r>
            <a:r>
              <a:rPr lang="zh-CN" altLang="en-US" sz="1600" dirty="0">
                <a:latin typeface="Museo Sans 100" panose="02000000000000000000" pitchFamily="50" charset="0"/>
              </a:rPr>
              <a:t> </a:t>
            </a:r>
            <a:r>
              <a:rPr lang="en-US" altLang="zh-CN" sz="1600" dirty="0">
                <a:latin typeface="Museo Sans 100" panose="02000000000000000000" pitchFamily="50" charset="0"/>
              </a:rPr>
              <a:t>doesn’t need to be placed on the battery packs anymore;</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(3) The </a:t>
            </a:r>
            <a:r>
              <a:rPr lang="en-US" altLang="zh-CN" sz="1600" dirty="0">
                <a:latin typeface="Museo Sans 100" panose="02000000000000000000" pitchFamily="50" charset="0"/>
              </a:rPr>
              <a:t>BMS can be hung on the wall independently;</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(4) The </a:t>
            </a:r>
            <a:r>
              <a:rPr lang="en-US" altLang="zh-CN" sz="1600" dirty="0">
                <a:latin typeface="Museo Sans 100" panose="02000000000000000000" pitchFamily="50" charset="0"/>
              </a:rPr>
              <a:t>BMS is designed consistently </a:t>
            </a:r>
            <a:r>
              <a:rPr lang="zh-CN" altLang="en-US" sz="1600" dirty="0">
                <a:latin typeface="Museo Sans 100" panose="02000000000000000000" pitchFamily="50" charset="0"/>
              </a:rPr>
              <a:t>with the </a:t>
            </a:r>
            <a:r>
              <a:rPr lang="en-US" altLang="zh-CN" sz="1600" dirty="0">
                <a:latin typeface="Museo Sans 100" panose="02000000000000000000" pitchFamily="50" charset="0"/>
              </a:rPr>
              <a:t>inverter</a:t>
            </a:r>
            <a:r>
              <a:rPr lang="zh-CN" altLang="en-US" sz="1600" dirty="0">
                <a:latin typeface="Museo Sans 100" panose="02000000000000000000" pitchFamily="50" charset="0"/>
              </a:rPr>
              <a:t> style</a:t>
            </a:r>
            <a:r>
              <a:rPr lang="en-US" altLang="zh-CN" sz="1600" dirty="0">
                <a:latin typeface="Museo Sans 100" panose="02000000000000000000" pitchFamily="50" charset="0"/>
              </a:rPr>
              <a:t>.</a:t>
            </a:r>
            <a:endParaRPr lang="zh-CN" altLang="en-US" sz="1600"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(5)  N+1 backup protection</a:t>
            </a:r>
            <a:r>
              <a:rPr lang="en-US" altLang="zh-CN" sz="1600" dirty="0">
                <a:latin typeface="Museo Sans 100" panose="02000000000000000000" pitchFamily="50" charset="0"/>
              </a:rPr>
              <a:t>. </a:t>
            </a:r>
            <a:endParaRPr lang="zh-CN" altLang="en-US" sz="1600" dirty="0">
              <a:latin typeface="Museo Sans 100" panose="02000000000000000000" pitchFamily="50" charset="0"/>
            </a:endParaRPr>
          </a:p>
        </p:txBody>
      </p:sp>
      <p:sp>
        <p:nvSpPr>
          <p:cNvPr id="5" name="矩形: 圆角 4">
            <a:extLst>
              <a:ext uri="{FF2B5EF4-FFF2-40B4-BE49-F238E27FC236}">
                <a16:creationId xmlns:a16="http://schemas.microsoft.com/office/drawing/2014/main" id="{1821081C-F519-4BC8-96CC-695DEFBD60AF}"/>
              </a:ext>
            </a:extLst>
          </p:cNvPr>
          <p:cNvSpPr/>
          <p:nvPr/>
        </p:nvSpPr>
        <p:spPr>
          <a:xfrm>
            <a:off x="820133" y="2271162"/>
            <a:ext cx="4790625" cy="4075907"/>
          </a:xfrm>
          <a:prstGeom prst="roundRect">
            <a:avLst>
              <a:gd name="adj" fmla="val 11416"/>
            </a:avLst>
          </a:prstGeom>
          <a:noFill/>
          <a:ln w="22225">
            <a:solidFill>
              <a:schemeClr val="tx1">
                <a:alpha val="26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A581C62C-D848-427A-98B6-9E8F7B7219C7}"/>
              </a:ext>
            </a:extLst>
          </p:cNvPr>
          <p:cNvSpPr/>
          <p:nvPr/>
        </p:nvSpPr>
        <p:spPr>
          <a:xfrm>
            <a:off x="6629291" y="2261006"/>
            <a:ext cx="4790625" cy="4075907"/>
          </a:xfrm>
          <a:prstGeom prst="roundRect">
            <a:avLst>
              <a:gd name="adj" fmla="val 11416"/>
            </a:avLst>
          </a:prstGeom>
          <a:noFill/>
          <a:ln w="22225">
            <a:solidFill>
              <a:schemeClr val="tx1">
                <a:alpha val="26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510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latin typeface="Antonio" panose="02000303000000000000" pitchFamily="2" charset="0"/>
                <a:sym typeface="+mn-ea"/>
              </a:rPr>
              <a:t>Critical Parameters</a:t>
            </a:r>
            <a:endParaRPr lang="en-US" altLang="zh-CN" sz="2500" b="1" dirty="0">
              <a:ln/>
              <a:solidFill>
                <a:srgbClr val="262626"/>
              </a:solidFill>
              <a:effectLst/>
              <a:latin typeface="Antonio" panose="02000303000000000000" pitchFamily="2" charset="0"/>
              <a:sym typeface="+mn-ea"/>
            </a:endParaRPr>
          </a:p>
        </p:txBody>
      </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04</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5"/>
          <a:stretch>
            <a:fillRect/>
          </a:stretch>
        </p:blipFill>
        <p:spPr>
          <a:xfrm>
            <a:off x="9458839" y="1065700"/>
            <a:ext cx="933450" cy="274398"/>
          </a:xfrm>
          <a:prstGeom prst="rect">
            <a:avLst/>
          </a:prstGeom>
        </p:spPr>
      </p:pic>
      <p:pic>
        <p:nvPicPr>
          <p:cNvPr id="20" name="图片 19">
            <a:extLst>
              <a:ext uri="{FF2B5EF4-FFF2-40B4-BE49-F238E27FC236}">
                <a16:creationId xmlns:a16="http://schemas.microsoft.com/office/drawing/2014/main" id="{EDB275E6-90EB-40D4-B8A6-404DF4E94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446" y="1267147"/>
            <a:ext cx="6473108" cy="491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0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05</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4"/>
          <a:stretch>
            <a:fillRect/>
          </a:stretch>
        </p:blipFill>
        <p:spPr>
          <a:xfrm>
            <a:off x="9458839" y="1065700"/>
            <a:ext cx="933450" cy="274398"/>
          </a:xfrm>
          <a:prstGeom prst="rect">
            <a:avLst/>
          </a:prstGeom>
        </p:spPr>
      </p:pic>
      <p:pic>
        <p:nvPicPr>
          <p:cNvPr id="4" name="图片 3">
            <a:extLst>
              <a:ext uri="{FF2B5EF4-FFF2-40B4-BE49-F238E27FC236}">
                <a16:creationId xmlns:a16="http://schemas.microsoft.com/office/drawing/2014/main" id="{9DBC20DB-777F-438C-86D3-BF9493398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1765" y="862"/>
            <a:ext cx="9409662" cy="6932553"/>
          </a:xfrm>
          <a:prstGeom prst="rect">
            <a:avLst/>
          </a:prstGeom>
        </p:spPr>
      </p:pic>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pic>
        <p:nvPicPr>
          <p:cNvPr id="6" name="图片 5">
            <a:extLst>
              <a:ext uri="{FF2B5EF4-FFF2-40B4-BE49-F238E27FC236}">
                <a16:creationId xmlns:a16="http://schemas.microsoft.com/office/drawing/2014/main" id="{9FB528F2-3829-4316-A160-71B59C6D1727}"/>
              </a:ext>
            </a:extLst>
          </p:cNvPr>
          <p:cNvPicPr>
            <a:picLocks noChangeAspect="1"/>
          </p:cNvPicPr>
          <p:nvPr/>
        </p:nvPicPr>
        <p:blipFill>
          <a:blip r:embed="rId7"/>
          <a:stretch>
            <a:fillRect/>
          </a:stretch>
        </p:blipFill>
        <p:spPr>
          <a:xfrm>
            <a:off x="1722962" y="310421"/>
            <a:ext cx="3343275" cy="647700"/>
          </a:xfrm>
          <a:prstGeom prst="rect">
            <a:avLst/>
          </a:prstGeom>
        </p:spPr>
      </p:pic>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latin typeface="Antonio" panose="02000303000000000000" pitchFamily="2" charset="0"/>
                <a:sym typeface="+mn-ea"/>
              </a:rPr>
              <a:t>System Parameters</a:t>
            </a:r>
            <a:endParaRPr lang="en-US" altLang="zh-CN" sz="2500" b="1" dirty="0">
              <a:ln/>
              <a:solidFill>
                <a:srgbClr val="262626"/>
              </a:solidFill>
              <a:effectLst/>
              <a:latin typeface="Antonio" panose="02000303000000000000" pitchFamily="2" charset="0"/>
              <a:sym typeface="+mn-ea"/>
            </a:endParaRPr>
          </a:p>
        </p:txBody>
      </p:sp>
    </p:spTree>
    <p:extLst>
      <p:ext uri="{BB962C8B-B14F-4D97-AF65-F5344CB8AC3E}">
        <p14:creationId xmlns:p14="http://schemas.microsoft.com/office/powerpoint/2010/main" val="9351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latin typeface="Antonio" panose="02000303000000000000" pitchFamily="2" charset="0"/>
                <a:sym typeface="+mn-ea"/>
              </a:rPr>
              <a:t>Selling Points</a:t>
            </a:r>
            <a:endParaRPr lang="en-US" altLang="zh-CN" sz="2500" b="1" dirty="0">
              <a:ln/>
              <a:solidFill>
                <a:srgbClr val="262626"/>
              </a:solidFill>
              <a:effectLst/>
              <a:latin typeface="Antonio" panose="02000303000000000000" pitchFamily="2" charset="0"/>
              <a:sym typeface="+mn-ea"/>
            </a:endParaRPr>
          </a:p>
        </p:txBody>
      </p:sp>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06</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4"/>
          <a:stretch>
            <a:fillRect/>
          </a:stretch>
        </p:blipFill>
        <p:spPr>
          <a:xfrm>
            <a:off x="9458839" y="1065700"/>
            <a:ext cx="933450" cy="274398"/>
          </a:xfrm>
          <a:prstGeom prst="rect">
            <a:avLst/>
          </a:prstGeom>
        </p:spPr>
      </p:pic>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sp>
        <p:nvSpPr>
          <p:cNvPr id="16" name="文本框 15">
            <a:extLst>
              <a:ext uri="{FF2B5EF4-FFF2-40B4-BE49-F238E27FC236}">
                <a16:creationId xmlns:a16="http://schemas.microsoft.com/office/drawing/2014/main" id="{F68DA4B4-C8F6-4B78-9CA9-65E3B881C10B}"/>
              </a:ext>
            </a:extLst>
          </p:cNvPr>
          <p:cNvSpPr txBox="1"/>
          <p:nvPr/>
        </p:nvSpPr>
        <p:spPr>
          <a:xfrm>
            <a:off x="375719" y="971828"/>
            <a:ext cx="11440561" cy="5547160"/>
          </a:xfrm>
          <a:prstGeom prst="rect">
            <a:avLst/>
          </a:prstGeom>
          <a:noFill/>
        </p:spPr>
        <p:txBody>
          <a:bodyPr wrap="square">
            <a:spAutoFit/>
          </a:bodyPr>
          <a:lstStyle/>
          <a:p>
            <a:pPr algn="just">
              <a:lnSpc>
                <a:spcPct val="150000"/>
              </a:lnSpc>
            </a:pPr>
            <a:r>
              <a:rPr lang="zh-CN" altLang="en-US" sz="2000" b="1" dirty="0">
                <a:latin typeface="Museo Sans 100" panose="02000000000000000000" pitchFamily="50" charset="0"/>
              </a:rPr>
              <a:t>(</a:t>
            </a:r>
            <a:r>
              <a:rPr lang="zh-CN" altLang="en-US" b="1" dirty="0">
                <a:latin typeface="Museo Sans 100" panose="02000000000000000000" pitchFamily="50" charset="0"/>
              </a:rPr>
              <a:t>1) The battery capacity can be doubled</a:t>
            </a:r>
          </a:p>
          <a:p>
            <a:pPr algn="just">
              <a:lnSpc>
                <a:spcPct val="150000"/>
              </a:lnSpc>
            </a:pPr>
            <a:r>
              <a:rPr lang="zh-CN" altLang="en-US" dirty="0">
                <a:latin typeface="Museo Sans 100" panose="02000000000000000000" pitchFamily="50" charset="0"/>
              </a:rPr>
              <a:t>      </a:t>
            </a:r>
            <a:r>
              <a:rPr lang="zh-CN" altLang="en-US" sz="1600" dirty="0">
                <a:latin typeface="Museo Sans 100" panose="02000000000000000000" pitchFamily="50" charset="0"/>
              </a:rPr>
              <a:t>The conventional battery system is limited by the system voltage and the volume of a single cell, with a set of 4 cells, and the capacity is between 12 and 25KW. The main control is a single bus and cannot be expanded in parallel;</a:t>
            </a:r>
          </a:p>
          <a:p>
            <a:pPr algn="just">
              <a:lnSpc>
                <a:spcPct val="150000"/>
              </a:lnSpc>
            </a:pPr>
            <a:r>
              <a:rPr lang="zh-CN" altLang="en-US" sz="1600" dirty="0">
                <a:latin typeface="Museo Sans 100" panose="02000000000000000000" pitchFamily="50" charset="0"/>
              </a:rPr>
              <a:t>      The </a:t>
            </a:r>
            <a:r>
              <a:rPr lang="en-US" altLang="zh-CN" sz="1600" dirty="0">
                <a:latin typeface="Museo Sans 100" panose="02000000000000000000" pitchFamily="50" charset="0"/>
              </a:rPr>
              <a:t>BMS-Parallel Box</a:t>
            </a:r>
            <a:r>
              <a:rPr lang="zh-CN" altLang="en-US" sz="1600" dirty="0">
                <a:latin typeface="Museo Sans 100" panose="02000000000000000000" pitchFamily="50" charset="0"/>
              </a:rPr>
              <a:t> is designed with dual-bus dual-circuit power supply, which can double the number of existing battery cells. For example, the capacity of T58*4 (23KW) can be expanded to T58*8 (46KW);</a:t>
            </a:r>
            <a:endParaRPr lang="en-US" altLang="zh-CN" sz="1600" dirty="0">
              <a:latin typeface="Museo Sans 100" panose="02000000000000000000" pitchFamily="50" charset="0"/>
            </a:endParaRPr>
          </a:p>
          <a:p>
            <a:pPr algn="just">
              <a:lnSpc>
                <a:spcPct val="150000"/>
              </a:lnSpc>
            </a:pPr>
            <a:endParaRPr lang="zh-CN" altLang="en-US" dirty="0">
              <a:latin typeface="Museo Sans 100" panose="02000000000000000000" pitchFamily="50" charset="0"/>
            </a:endParaRPr>
          </a:p>
          <a:p>
            <a:pPr algn="just">
              <a:lnSpc>
                <a:spcPct val="150000"/>
              </a:lnSpc>
            </a:pPr>
            <a:r>
              <a:rPr lang="zh-CN" altLang="en-US" b="1" dirty="0">
                <a:latin typeface="Museo Sans 100" panose="02000000000000000000" pitchFamily="50" charset="0"/>
              </a:rPr>
              <a:t>(2) With dual-module backup capability</a:t>
            </a:r>
          </a:p>
          <a:p>
            <a:pPr algn="just">
              <a:lnSpc>
                <a:spcPct val="150000"/>
              </a:lnSpc>
            </a:pPr>
            <a:r>
              <a:rPr lang="zh-CN" altLang="en-US" sz="1600" dirty="0">
                <a:latin typeface="Museo Sans 100" panose="02000000000000000000" pitchFamily="50" charset="0"/>
              </a:rPr>
              <a:t>      The </a:t>
            </a:r>
            <a:r>
              <a:rPr lang="en-US" altLang="zh-CN" sz="1600" dirty="0">
                <a:latin typeface="Museo Sans 100" panose="02000000000000000000" pitchFamily="50" charset="0"/>
              </a:rPr>
              <a:t>BMS-Parallel Box</a:t>
            </a:r>
            <a:r>
              <a:rPr lang="zh-CN" altLang="en-US" sz="1600" dirty="0">
                <a:latin typeface="Museo Sans 100" panose="02000000000000000000" pitchFamily="50" charset="0"/>
              </a:rPr>
              <a:t> has dual bus bars inside, and the control board has dual power supply design, which can be reliably separated when one of the battery systems fails without affecting the normal operation of the other group, which can effectively protect the important load. Power supply safety;</a:t>
            </a:r>
            <a:endParaRPr lang="en-US" altLang="zh-CN" sz="1600" dirty="0">
              <a:latin typeface="Museo Sans 100" panose="02000000000000000000" pitchFamily="50" charset="0"/>
            </a:endParaRPr>
          </a:p>
          <a:p>
            <a:pPr algn="just">
              <a:lnSpc>
                <a:spcPct val="150000"/>
              </a:lnSpc>
            </a:pPr>
            <a:endParaRPr lang="zh-CN" altLang="en-US" dirty="0">
              <a:latin typeface="Museo Sans 100" panose="02000000000000000000" pitchFamily="50" charset="0"/>
            </a:endParaRPr>
          </a:p>
          <a:p>
            <a:pPr algn="just">
              <a:lnSpc>
                <a:spcPct val="150000"/>
              </a:lnSpc>
            </a:pPr>
            <a:r>
              <a:rPr lang="zh-CN" altLang="en-US" b="1" dirty="0">
                <a:latin typeface="Museo Sans 100" panose="02000000000000000000" pitchFamily="50" charset="0"/>
              </a:rPr>
              <a:t>(3) Extend battery life</a:t>
            </a:r>
          </a:p>
          <a:p>
            <a:pPr algn="just">
              <a:lnSpc>
                <a:spcPct val="150000"/>
              </a:lnSpc>
            </a:pPr>
            <a:r>
              <a:rPr lang="zh-CN" altLang="en-US" sz="1600" dirty="0">
                <a:latin typeface="Museo Sans 100" panose="02000000000000000000" pitchFamily="50" charset="0"/>
              </a:rPr>
              <a:t>      The two groups of battery modules in the parallel main control can be used alternately, which can greatly reduce the cycle rate of a single battery and extend the use time of the battery system;</a:t>
            </a:r>
          </a:p>
        </p:txBody>
      </p:sp>
    </p:spTree>
    <p:extLst>
      <p:ext uri="{BB962C8B-B14F-4D97-AF65-F5344CB8AC3E}">
        <p14:creationId xmlns:p14="http://schemas.microsoft.com/office/powerpoint/2010/main" val="264332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latin typeface="Antonio" panose="02000303000000000000" pitchFamily="2" charset="0"/>
                <a:sym typeface="+mn-ea"/>
              </a:rPr>
              <a:t>Selling Points</a:t>
            </a:r>
            <a:endParaRPr lang="en-US" altLang="zh-CN" sz="2500" b="1" dirty="0">
              <a:ln/>
              <a:solidFill>
                <a:srgbClr val="262626"/>
              </a:solidFill>
              <a:effectLst/>
              <a:latin typeface="Antonio" panose="02000303000000000000" pitchFamily="2" charset="0"/>
              <a:sym typeface="+mn-ea"/>
            </a:endParaRPr>
          </a:p>
        </p:txBody>
      </p:sp>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06</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4"/>
          <a:stretch>
            <a:fillRect/>
          </a:stretch>
        </p:blipFill>
        <p:spPr>
          <a:xfrm>
            <a:off x="9458839" y="1065700"/>
            <a:ext cx="933450" cy="274398"/>
          </a:xfrm>
          <a:prstGeom prst="rect">
            <a:avLst/>
          </a:prstGeom>
        </p:spPr>
      </p:pic>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sp>
        <p:nvSpPr>
          <p:cNvPr id="17" name="文本框 16">
            <a:extLst>
              <a:ext uri="{FF2B5EF4-FFF2-40B4-BE49-F238E27FC236}">
                <a16:creationId xmlns:a16="http://schemas.microsoft.com/office/drawing/2014/main" id="{BE110567-4BBD-4ABC-87E8-5B95D78DE91D}"/>
              </a:ext>
            </a:extLst>
          </p:cNvPr>
          <p:cNvSpPr txBox="1"/>
          <p:nvPr/>
        </p:nvSpPr>
        <p:spPr>
          <a:xfrm>
            <a:off x="586033" y="1321643"/>
            <a:ext cx="11019933" cy="4623830"/>
          </a:xfrm>
          <a:prstGeom prst="rect">
            <a:avLst/>
          </a:prstGeom>
          <a:noFill/>
        </p:spPr>
        <p:txBody>
          <a:bodyPr wrap="square">
            <a:spAutoFit/>
          </a:bodyPr>
          <a:lstStyle/>
          <a:p>
            <a:pPr algn="just">
              <a:lnSpc>
                <a:spcPct val="150000"/>
              </a:lnSpc>
            </a:pPr>
            <a:r>
              <a:rPr lang="zh-CN" altLang="en-US" b="1" dirty="0">
                <a:latin typeface="Museo Sans 100" panose="02000000000000000000" pitchFamily="50" charset="0"/>
              </a:rPr>
              <a:t>(4) It is convenient for customers to expand and install</a:t>
            </a:r>
            <a:endParaRPr lang="en-US" altLang="zh-CN" b="1"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The </a:t>
            </a:r>
            <a:r>
              <a:rPr lang="en-US" altLang="zh-CN" sz="1600" dirty="0">
                <a:latin typeface="Museo Sans 100" panose="02000000000000000000" pitchFamily="50" charset="0"/>
              </a:rPr>
              <a:t>BMS-Parallel Box</a:t>
            </a:r>
            <a:r>
              <a:rPr lang="zh-CN" altLang="en-US" sz="1600" dirty="0">
                <a:latin typeface="Museo Sans 100" panose="02000000000000000000" pitchFamily="50" charset="0"/>
              </a:rPr>
              <a:t> can be mounted on the wall, which can reduce the disassembly and installation of the originally installed battery system when the user expands the capacity</a:t>
            </a:r>
            <a:r>
              <a:rPr lang="en-US" altLang="zh-CN" sz="1600" dirty="0">
                <a:latin typeface="Museo Sans 100" panose="02000000000000000000" pitchFamily="50" charset="0"/>
              </a:rPr>
              <a:t>.</a:t>
            </a:r>
          </a:p>
          <a:p>
            <a:pPr algn="just">
              <a:lnSpc>
                <a:spcPct val="150000"/>
              </a:lnSpc>
            </a:pPr>
            <a:endParaRPr lang="en-US" altLang="zh-CN" sz="1600" dirty="0">
              <a:latin typeface="Museo Sans 100" panose="02000000000000000000" pitchFamily="50" charset="0"/>
            </a:endParaRPr>
          </a:p>
          <a:p>
            <a:pPr algn="just">
              <a:lnSpc>
                <a:spcPct val="150000"/>
              </a:lnSpc>
            </a:pPr>
            <a:r>
              <a:rPr lang="zh-CN" altLang="en-US" b="1" dirty="0">
                <a:latin typeface="Museo Sans 100" panose="02000000000000000000" pitchFamily="50" charset="0"/>
              </a:rPr>
              <a:t>(5) Support mixed use of new and old modules</a:t>
            </a:r>
            <a:endParaRPr lang="en-US" altLang="zh-CN" b="1"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Ensure that the new and old modules are connected in series and then installed and used in the parallel box. The system can automatically identify the new and old battery packs and enable them to be charged and discharged independently. </a:t>
            </a:r>
            <a:endParaRPr lang="en-US" altLang="zh-CN" sz="1600" dirty="0">
              <a:latin typeface="Museo Sans 100" panose="02000000000000000000" pitchFamily="50" charset="0"/>
            </a:endParaRPr>
          </a:p>
          <a:p>
            <a:pPr algn="just">
              <a:lnSpc>
                <a:spcPct val="150000"/>
              </a:lnSpc>
            </a:pPr>
            <a:endParaRPr lang="en-US" altLang="zh-CN" sz="1600" dirty="0">
              <a:latin typeface="Museo Sans 100" panose="02000000000000000000" pitchFamily="50" charset="0"/>
            </a:endParaRPr>
          </a:p>
          <a:p>
            <a:pPr algn="just">
              <a:lnSpc>
                <a:spcPct val="150000"/>
              </a:lnSpc>
            </a:pPr>
            <a:r>
              <a:rPr lang="zh-CN" altLang="en-US" b="1" dirty="0">
                <a:latin typeface="Museo Sans 100" panose="02000000000000000000" pitchFamily="50" charset="0"/>
              </a:rPr>
              <a:t>(6) More convenient maintenance</a:t>
            </a:r>
            <a:endParaRPr lang="en-US" altLang="zh-CN" b="1" dirty="0">
              <a:latin typeface="Museo Sans 100" panose="02000000000000000000" pitchFamily="50" charset="0"/>
            </a:endParaRPr>
          </a:p>
          <a:p>
            <a:pPr algn="just">
              <a:lnSpc>
                <a:spcPct val="150000"/>
              </a:lnSpc>
            </a:pPr>
            <a:r>
              <a:rPr lang="zh-CN" altLang="en-US" sz="1600" dirty="0">
                <a:latin typeface="Museo Sans 100" panose="02000000000000000000" pitchFamily="50" charset="0"/>
              </a:rPr>
              <a:t>The battery can be upgraded remotely, remotely monitor data and real-time alarm, quickly discover and maintain products; connect to the inverter, support local U disk upgrade</a:t>
            </a:r>
            <a:r>
              <a:rPr lang="en-US" altLang="zh-CN" sz="1600" dirty="0">
                <a:latin typeface="Museo Sans 100" panose="02000000000000000000" pitchFamily="50" charset="0"/>
              </a:rPr>
              <a:t>.</a:t>
            </a:r>
            <a:endParaRPr lang="zh-CN" altLang="en-US" sz="1600" dirty="0">
              <a:latin typeface="Museo Sans 100" panose="02000000000000000000" pitchFamily="50" charset="0"/>
            </a:endParaRPr>
          </a:p>
        </p:txBody>
      </p:sp>
    </p:spTree>
    <p:extLst>
      <p:ext uri="{BB962C8B-B14F-4D97-AF65-F5344CB8AC3E}">
        <p14:creationId xmlns:p14="http://schemas.microsoft.com/office/powerpoint/2010/main" val="18308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a:extLst>
              <a:ext uri="{FF2B5EF4-FFF2-40B4-BE49-F238E27FC236}">
                <a16:creationId xmlns:a16="http://schemas.microsoft.com/office/drawing/2014/main" id="{4538A673-1561-4F32-B224-16463F5DE9EF}"/>
              </a:ext>
            </a:extLst>
          </p:cNvPr>
          <p:cNvSpPr txBox="1"/>
          <p:nvPr/>
        </p:nvSpPr>
        <p:spPr>
          <a:xfrm>
            <a:off x="1131987" y="434758"/>
            <a:ext cx="6548013" cy="630942"/>
          </a:xfrm>
          <a:prstGeom prst="rect">
            <a:avLst/>
          </a:prstGeom>
          <a:noFill/>
          <a:effectLst/>
        </p:spPr>
        <p:txBody>
          <a:bodyPr wrap="square" rtlCol="0" anchor="t">
            <a:spAutoFit/>
            <a:scene3d>
              <a:camera prst="orthographicFront"/>
              <a:lightRig rig="threePt" dir="t"/>
            </a:scene3d>
          </a:bodyPr>
          <a:lstStyle/>
          <a:p>
            <a:r>
              <a:rPr lang="en-US" altLang="zh-CN" sz="3500" b="1" dirty="0">
                <a:ln/>
                <a:solidFill>
                  <a:srgbClr val="262626"/>
                </a:solidFill>
                <a:effectLst/>
                <a:latin typeface="Antonio" panose="02000303000000000000" pitchFamily="2" charset="0"/>
                <a:sym typeface="+mn-ea"/>
              </a:rPr>
              <a:t>Solutions</a:t>
            </a:r>
            <a:endParaRPr lang="en-US" altLang="zh-CN" sz="2500" b="1" dirty="0">
              <a:ln/>
              <a:solidFill>
                <a:srgbClr val="262626"/>
              </a:solidFill>
              <a:effectLst/>
              <a:latin typeface="Antonio" panose="02000303000000000000" pitchFamily="2" charset="0"/>
              <a:sym typeface="+mn-ea"/>
            </a:endParaRPr>
          </a:p>
        </p:txBody>
      </p:sp>
      <p:grpSp>
        <p:nvGrpSpPr>
          <p:cNvPr id="10" name="组合 9">
            <a:extLst>
              <a:ext uri="{FF2B5EF4-FFF2-40B4-BE49-F238E27FC236}">
                <a16:creationId xmlns:a16="http://schemas.microsoft.com/office/drawing/2014/main" id="{6A1E7658-3227-49D2-9E8A-DBCB4B4AAF01}"/>
              </a:ext>
            </a:extLst>
          </p:cNvPr>
          <p:cNvGrpSpPr/>
          <p:nvPr/>
        </p:nvGrpSpPr>
        <p:grpSpPr>
          <a:xfrm>
            <a:off x="8887944" y="5987628"/>
            <a:ext cx="2673725" cy="589280"/>
            <a:chOff x="564775" y="2966720"/>
            <a:chExt cx="3027080" cy="618490"/>
          </a:xfrm>
        </p:grpSpPr>
        <p:pic>
          <p:nvPicPr>
            <p:cNvPr id="12" name="图片 11">
              <a:extLst>
                <a:ext uri="{FF2B5EF4-FFF2-40B4-BE49-F238E27FC236}">
                  <a16:creationId xmlns:a16="http://schemas.microsoft.com/office/drawing/2014/main" id="{78D78A30-CBB8-425C-824C-B21AAC548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697"/>
            <a:stretch>
              <a:fillRect/>
            </a:stretch>
          </p:blipFill>
          <p:spPr>
            <a:xfrm>
              <a:off x="564775" y="2966720"/>
              <a:ext cx="1174750" cy="618490"/>
            </a:xfrm>
            <a:prstGeom prst="rect">
              <a:avLst/>
            </a:prstGeom>
          </p:spPr>
        </p:pic>
        <p:pic>
          <p:nvPicPr>
            <p:cNvPr id="14" name="图片 13">
              <a:extLst>
                <a:ext uri="{FF2B5EF4-FFF2-40B4-BE49-F238E27FC236}">
                  <a16:creationId xmlns:a16="http://schemas.microsoft.com/office/drawing/2014/main" id="{E7DEFE64-D62B-4F13-BE97-C186A1B8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05" y="3168662"/>
              <a:ext cx="1377950" cy="335280"/>
            </a:xfrm>
            <a:prstGeom prst="rect">
              <a:avLst/>
            </a:prstGeom>
          </p:spPr>
        </p:pic>
        <p:cxnSp>
          <p:nvCxnSpPr>
            <p:cNvPr id="15" name="直接连接符 14">
              <a:extLst>
                <a:ext uri="{FF2B5EF4-FFF2-40B4-BE49-F238E27FC236}">
                  <a16:creationId xmlns:a16="http://schemas.microsoft.com/office/drawing/2014/main" id="{66F084F4-D6C4-4333-BC72-D284A627D097}"/>
                </a:ext>
              </a:extLst>
            </p:cNvPr>
            <p:cNvCxnSpPr/>
            <p:nvPr/>
          </p:nvCxnSpPr>
          <p:spPr>
            <a:xfrm>
              <a:off x="1999875" y="3168662"/>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任意多边形: 形状 40">
            <a:extLst>
              <a:ext uri="{FF2B5EF4-FFF2-40B4-BE49-F238E27FC236}">
                <a16:creationId xmlns:a16="http://schemas.microsoft.com/office/drawing/2014/main" id="{7081D814-4D21-498E-B5FE-2C787AB1302F}"/>
              </a:ext>
            </a:extLst>
          </p:cNvPr>
          <p:cNvSpPr/>
          <p:nvPr/>
        </p:nvSpPr>
        <p:spPr>
          <a:xfrm>
            <a:off x="3024" y="405000"/>
            <a:ext cx="278173" cy="613795"/>
          </a:xfrm>
          <a:custGeom>
            <a:avLst/>
            <a:gdLst>
              <a:gd name="connsiteX0" fmla="*/ 0 w 278173"/>
              <a:gd name="connsiteY0" fmla="*/ 0 h 613795"/>
              <a:gd name="connsiteX1" fmla="*/ 278173 w 278173"/>
              <a:gd name="connsiteY1" fmla="*/ 0 h 613795"/>
              <a:gd name="connsiteX2" fmla="*/ 278173 w 278173"/>
              <a:gd name="connsiteY2" fmla="*/ 613795 h 613795"/>
              <a:gd name="connsiteX3" fmla="*/ 0 w 278173"/>
              <a:gd name="connsiteY3" fmla="*/ 613795 h 613795"/>
            </a:gdLst>
            <a:ahLst/>
            <a:cxnLst>
              <a:cxn ang="0">
                <a:pos x="connsiteX0" y="connsiteY0"/>
              </a:cxn>
              <a:cxn ang="0">
                <a:pos x="connsiteX1" y="connsiteY1"/>
              </a:cxn>
              <a:cxn ang="0">
                <a:pos x="connsiteX2" y="connsiteY2"/>
              </a:cxn>
              <a:cxn ang="0">
                <a:pos x="connsiteX3" y="connsiteY3"/>
              </a:cxn>
            </a:cxnLst>
            <a:rect l="l" t="t" r="r" b="b"/>
            <a:pathLst>
              <a:path w="278173" h="613795">
                <a:moveTo>
                  <a:pt x="0" y="0"/>
                </a:moveTo>
                <a:lnTo>
                  <a:pt x="278173" y="0"/>
                </a:lnTo>
                <a:lnTo>
                  <a:pt x="278173" y="613795"/>
                </a:lnTo>
                <a:lnTo>
                  <a:pt x="0" y="613795"/>
                </a:lnTo>
                <a:close/>
              </a:path>
            </a:pathLst>
          </a:custGeom>
          <a:solidFill>
            <a:srgbClr val="2D2D2D"/>
          </a:solidFill>
          <a:ln w="600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BCDD387-F01F-41EE-BC63-AE40DD40832C}"/>
              </a:ext>
            </a:extLst>
          </p:cNvPr>
          <p:cNvSpPr/>
          <p:nvPr/>
        </p:nvSpPr>
        <p:spPr>
          <a:xfrm>
            <a:off x="281197" y="404812"/>
            <a:ext cx="774803" cy="613983"/>
          </a:xfrm>
          <a:custGeom>
            <a:avLst/>
            <a:gdLst>
              <a:gd name="connsiteX0" fmla="*/ 159383 w 774803"/>
              <a:gd name="connsiteY0" fmla="*/ 0 h 613983"/>
              <a:gd name="connsiteX1" fmla="*/ 357215 w 774803"/>
              <a:gd name="connsiteY1" fmla="*/ 0 h 613983"/>
              <a:gd name="connsiteX2" fmla="*/ 357215 w 774803"/>
              <a:gd name="connsiteY2" fmla="*/ 187 h 613983"/>
              <a:gd name="connsiteX3" fmla="*/ 538961 w 774803"/>
              <a:gd name="connsiteY3" fmla="*/ 187 h 613983"/>
              <a:gd name="connsiteX4" fmla="*/ 774803 w 774803"/>
              <a:gd name="connsiteY4" fmla="*/ 307387 h 613983"/>
              <a:gd name="connsiteX5" fmla="*/ 535937 w 774803"/>
              <a:gd name="connsiteY5" fmla="*/ 613982 h 613983"/>
              <a:gd name="connsiteX6" fmla="*/ 286186 w 774803"/>
              <a:gd name="connsiteY6" fmla="*/ 613982 h 613983"/>
              <a:gd name="connsiteX7" fmla="*/ 286187 w 774803"/>
              <a:gd name="connsiteY7" fmla="*/ 613795 h 613983"/>
              <a:gd name="connsiteX8" fmla="*/ 159383 w 774803"/>
              <a:gd name="connsiteY8" fmla="*/ 613795 h 613983"/>
              <a:gd name="connsiteX9" fmla="*/ 159383 w 774803"/>
              <a:gd name="connsiteY9" fmla="*/ 613983 h 613983"/>
              <a:gd name="connsiteX10" fmla="*/ 0 w 774803"/>
              <a:gd name="connsiteY10" fmla="*/ 613983 h 613983"/>
              <a:gd name="connsiteX11" fmla="*/ 0 w 774803"/>
              <a:gd name="connsiteY11" fmla="*/ 188 h 613983"/>
              <a:gd name="connsiteX12" fmla="*/ 159383 w 774803"/>
              <a:gd name="connsiteY12" fmla="*/ 188 h 6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4803" h="613983">
                <a:moveTo>
                  <a:pt x="159383" y="0"/>
                </a:moveTo>
                <a:lnTo>
                  <a:pt x="357215" y="0"/>
                </a:lnTo>
                <a:lnTo>
                  <a:pt x="357215" y="187"/>
                </a:lnTo>
                <a:lnTo>
                  <a:pt x="538961" y="187"/>
                </a:lnTo>
                <a:lnTo>
                  <a:pt x="774803" y="307387"/>
                </a:lnTo>
                <a:lnTo>
                  <a:pt x="535937" y="613982"/>
                </a:lnTo>
                <a:lnTo>
                  <a:pt x="286186" y="613982"/>
                </a:lnTo>
                <a:lnTo>
                  <a:pt x="286187" y="613795"/>
                </a:lnTo>
                <a:lnTo>
                  <a:pt x="159383" y="613795"/>
                </a:lnTo>
                <a:lnTo>
                  <a:pt x="159383" y="613983"/>
                </a:lnTo>
                <a:lnTo>
                  <a:pt x="0" y="613983"/>
                </a:lnTo>
                <a:lnTo>
                  <a:pt x="0" y="188"/>
                </a:lnTo>
                <a:lnTo>
                  <a:pt x="159383" y="18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标题 4">
            <a:extLst>
              <a:ext uri="{FF2B5EF4-FFF2-40B4-BE49-F238E27FC236}">
                <a16:creationId xmlns:a16="http://schemas.microsoft.com/office/drawing/2014/main" id="{86DD6184-179E-4373-B97F-8255055FE6E1}"/>
              </a:ext>
            </a:extLst>
          </p:cNvPr>
          <p:cNvSpPr>
            <a:spLocks noGrp="1"/>
          </p:cNvSpPr>
          <p:nvPr/>
        </p:nvSpPr>
        <p:spPr>
          <a:xfrm>
            <a:off x="304159" y="472896"/>
            <a:ext cx="779467" cy="970450"/>
          </a:xfrm>
          <a:effectLst/>
        </p:spPr>
        <p:txBody>
          <a:bodyPr/>
          <a:lstStyle>
            <a:lvl1pPr algn="l" defTabSz="914400" rtl="0" eaLnBrk="1" latinLnBrk="0" hangingPunct="1">
              <a:lnSpc>
                <a:spcPct val="90000"/>
              </a:lnSpc>
              <a:spcBef>
                <a:spcPct val="0"/>
              </a:spcBef>
              <a:buNone/>
              <a:defRPr sz="4400" kern="1200">
                <a:solidFill>
                  <a:schemeClr val="tx1"/>
                </a:solidFill>
                <a:latin typeface="Poppins Black" pitchFamily="2" charset="0"/>
                <a:ea typeface="+mj-ea"/>
                <a:cs typeface="Poppins Black" pitchFamily="2" charset="0"/>
              </a:defRPr>
            </a:lvl1pPr>
          </a:lstStyle>
          <a:p>
            <a:r>
              <a:rPr lang="en-US" altLang="zh-CN" sz="3500" b="1" dirty="0">
                <a:ln>
                  <a:noFill/>
                </a:ln>
                <a:solidFill>
                  <a:schemeClr val="bg1"/>
                </a:solidFill>
                <a:effectLst/>
                <a:latin typeface="Antonio" panose="02000503000000000000" pitchFamily="2" charset="0"/>
              </a:rPr>
              <a:t>07</a:t>
            </a:r>
            <a:endParaRPr lang="zh-CN" altLang="en-US" sz="3500" b="1" dirty="0">
              <a:ln>
                <a:noFill/>
              </a:ln>
              <a:solidFill>
                <a:schemeClr val="bg1"/>
              </a:solidFill>
              <a:effectLst/>
              <a:latin typeface="Antonio" panose="02000503000000000000" pitchFamily="2" charset="0"/>
            </a:endParaRPr>
          </a:p>
        </p:txBody>
      </p:sp>
      <p:pic>
        <p:nvPicPr>
          <p:cNvPr id="3" name="图片 2">
            <a:extLst>
              <a:ext uri="{FF2B5EF4-FFF2-40B4-BE49-F238E27FC236}">
                <a16:creationId xmlns:a16="http://schemas.microsoft.com/office/drawing/2014/main" id="{92A64638-E4EF-446A-B7C9-882F540E87B1}"/>
              </a:ext>
            </a:extLst>
          </p:cNvPr>
          <p:cNvPicPr>
            <a:picLocks noChangeAspect="1"/>
          </p:cNvPicPr>
          <p:nvPr/>
        </p:nvPicPr>
        <p:blipFill>
          <a:blip r:embed="rId4"/>
          <a:stretch>
            <a:fillRect/>
          </a:stretch>
        </p:blipFill>
        <p:spPr>
          <a:xfrm>
            <a:off x="9458839" y="1065700"/>
            <a:ext cx="933450" cy="274398"/>
          </a:xfrm>
          <a:prstGeom prst="rect">
            <a:avLst/>
          </a:prstGeom>
        </p:spPr>
      </p:pic>
      <p:pic>
        <p:nvPicPr>
          <p:cNvPr id="30" name="图片 29">
            <a:extLst>
              <a:ext uri="{FF2B5EF4-FFF2-40B4-BE49-F238E27FC236}">
                <a16:creationId xmlns:a16="http://schemas.microsoft.com/office/drawing/2014/main" id="{7DEBBBE9-4466-4C2F-9FCF-E000ED8001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000" t="10405" b="73597"/>
          <a:stretch/>
        </p:blipFill>
        <p:spPr>
          <a:xfrm>
            <a:off x="0" y="6613969"/>
            <a:ext cx="12192000" cy="319446"/>
          </a:xfrm>
          <a:custGeom>
            <a:avLst/>
            <a:gdLst>
              <a:gd name="connsiteX0" fmla="*/ 0 w 7924800"/>
              <a:gd name="connsiteY0" fmla="*/ 0 h 6857999"/>
              <a:gd name="connsiteX1" fmla="*/ 7924800 w 7924800"/>
              <a:gd name="connsiteY1" fmla="*/ 0 h 6857999"/>
              <a:gd name="connsiteX2" fmla="*/ 7924800 w 7924800"/>
              <a:gd name="connsiteY2" fmla="*/ 6857999 h 6857999"/>
              <a:gd name="connsiteX3" fmla="*/ 0 w 79248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924800" h="6857999">
                <a:moveTo>
                  <a:pt x="0" y="0"/>
                </a:moveTo>
                <a:lnTo>
                  <a:pt x="7924800" y="0"/>
                </a:lnTo>
                <a:lnTo>
                  <a:pt x="7924800" y="6857999"/>
                </a:lnTo>
                <a:lnTo>
                  <a:pt x="0" y="6857999"/>
                </a:lnTo>
                <a:close/>
              </a:path>
            </a:pathLst>
          </a:custGeom>
        </p:spPr>
      </p:pic>
      <p:pic>
        <p:nvPicPr>
          <p:cNvPr id="13" name="Picture 2">
            <a:extLst>
              <a:ext uri="{FF2B5EF4-FFF2-40B4-BE49-F238E27FC236}">
                <a16:creationId xmlns:a16="http://schemas.microsoft.com/office/drawing/2014/main" id="{9FF3DCA0-6850-4EE6-B78F-3ACDA604FF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44" b="29219"/>
          <a:stretch/>
        </p:blipFill>
        <p:spPr bwMode="auto">
          <a:xfrm>
            <a:off x="788987" y="2473406"/>
            <a:ext cx="4962525" cy="290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02B23892-7ABE-4220-BDA5-733A7FA8EF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499" y="1018795"/>
            <a:ext cx="52387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85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35844d05-2e4b-40e2-811f-d8b6f911c7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580</Words>
  <Application>Microsoft Office PowerPoint</Application>
  <PresentationFormat>宽屏</PresentationFormat>
  <Paragraphs>75</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等线</vt:lpstr>
      <vt:lpstr>等线 Light</vt:lpstr>
      <vt:lpstr>Antonio</vt:lpstr>
      <vt:lpstr>Arial</vt:lpstr>
      <vt:lpstr>Calisto MT</vt:lpstr>
      <vt:lpstr>Museo Sans 100</vt:lpstr>
      <vt:lpstr>Museo Sans 500</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听从心的指引 。</dc:creator>
  <cp:lastModifiedBy>听从心的指引 。</cp:lastModifiedBy>
  <cp:revision>25</cp:revision>
  <dcterms:created xsi:type="dcterms:W3CDTF">2021-02-26T07:52:22Z</dcterms:created>
  <dcterms:modified xsi:type="dcterms:W3CDTF">2021-06-23T06:03:53Z</dcterms:modified>
</cp:coreProperties>
</file>